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156" r:id="rId2"/>
    <p:sldId id="260" r:id="rId3"/>
    <p:sldId id="258" r:id="rId4"/>
    <p:sldId id="1158" r:id="rId5"/>
    <p:sldId id="11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654"/>
  </p:normalViewPr>
  <p:slideViewPr>
    <p:cSldViewPr snapToGrid="0">
      <p:cViewPr varScale="1">
        <p:scale>
          <a:sx n="133" d="100"/>
          <a:sy n="133" d="100"/>
        </p:scale>
        <p:origin x="22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CD513-278C-345E-74C4-2245778CE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7906C-ABBE-2494-1547-182BF084F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4BF9A-330A-9403-64E4-32E39129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3CD6E-D698-F27F-C748-116EC013C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15BFB-C260-1886-FBBB-4DEE703F7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6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DABD5-A378-1F2A-4643-F336D691C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616C4-5890-4AE8-DB07-BD2C8F753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6595C-3683-494F-6468-B7D9BB10E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60524-0DED-D2F9-61E4-27366CB4A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B7198-E1EB-7BA6-CF82-3CA1D71B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4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94498-93B7-CB9D-58AB-B0DBC2C1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A955B-5A56-FF17-BBFF-3DE11106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B2A02-B845-A274-7BF5-C52E44E41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4EF93-2DE5-5979-C055-5D33FF46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86A12-5CD9-8B39-02A0-DE7C4314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4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9E42D-54B1-B09D-28DA-135DEA7C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0143-E7C9-FF06-0012-AFE4F8B27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76415-953F-1EBC-C705-05FC282E5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AED5D-C50D-D364-3810-F3A5714A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D47A0-94CF-C9A0-1877-A0140EA9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A784F-CEE6-7430-CAC5-A6E57FDFC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8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4889-D93F-57CF-5DE7-348591C12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1ED23-475D-35BA-C551-34573AA11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1B8D3-A118-CA73-AEC2-C5AF4ADBE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6BFB4E-4579-6D35-6BE2-7DB7DCAF7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6846C-545A-2E29-7C80-38FC0EEDE2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7BCEDE-C411-5881-4927-AEB5B533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329943-CAE7-3790-BF81-F9AB3AB8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348A9-2621-EF7A-9D89-BA05F45FC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31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A040-3B47-9F1C-3E00-2518A4B5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F19E2-61A5-EADB-99CC-3D28AB84F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531BBF-F6B8-A575-72FF-47E8A39A6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33CEF-90EF-5749-D001-AA9714453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1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7C3FAE-C2C5-A460-C2B1-225F380D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AC19DE-426E-2448-BE53-0474DFC1B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A8216-F7C9-C4F7-5A7B-15F6FE34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7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E500-6573-592A-B859-1049E6827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A9920-D725-5B42-7E6D-14984F554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10C51-8054-A339-2F43-05710826A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5132B-3661-B651-5E31-B3817781D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A568F-ADAE-9CFC-E359-D65F44682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DDF9F-113A-652C-C7E4-97F76DB82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3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C5859-59C8-DCAC-0577-E3F27B68C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B85B7-C6FE-8FC2-FAD6-2966C1B9A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91F8F-AF04-D4FD-E422-03FB66C41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FD352-DF61-E810-1F88-FF364D167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73E50-C4F5-6770-775F-1A8F3185A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12F21-1B5A-2156-2F74-AACB21C54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3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0C8F-95C4-2F84-D2BD-CA7BE39B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126062-DFFA-4630-3227-2E2347931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C691D-5909-D89E-E037-4C416C04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F1542-0504-1270-E4F1-4C209FBD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98B97-25D7-C7F2-D149-81AFE30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AEB0FF-63F3-1B4F-E098-D09C635CE6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E6D3C2-C96E-4BB2-3100-8E5B25F1A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FA8DD-7F2B-E869-F811-76726E6EB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9E9D7-B1DD-C73A-7A89-285D3DE34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DD8A-3F9C-A945-F66E-034FED11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91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C399B1-BC0E-B8F8-C2BB-136F79161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E1C87-D595-7773-611E-FD612BA81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8D035-E66B-1614-89AF-A4B2F88C03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05E4A-B41B-364F-8F81-FD728EB43295}" type="datetimeFigureOut">
              <a:rPr lang="en-US" smtClean="0"/>
              <a:t>6/14/23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59558-098A-532E-6478-8ABB55037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8925E-03D6-08F5-1B69-66FA207E9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EC871-9116-CB48-B581-082D2933A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9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4BAA3-17CB-7503-3E1B-1362BE398E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Hand Measurement and Modeling</a:t>
            </a:r>
          </a:p>
        </p:txBody>
      </p:sp>
    </p:spTree>
    <p:extLst>
      <p:ext uri="{BB962C8B-B14F-4D97-AF65-F5344CB8AC3E}">
        <p14:creationId xmlns:p14="http://schemas.microsoft.com/office/powerpoint/2010/main" val="246217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929982">
            <a:off x="8491321" y="1771650"/>
            <a:ext cx="4254500" cy="3314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571" y="1171018"/>
            <a:ext cx="9432073" cy="501918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2400" dirty="0"/>
              <a:t>Numerous hand surface geometry models have been developed; few based on large numbers of hand scans. No </a:t>
            </a:r>
            <a:r>
              <a:rPr lang="en-US" sz="2400" b="1" dirty="0"/>
              <a:t>parametric model</a:t>
            </a:r>
            <a:r>
              <a:rPr lang="en-US" sz="2400" dirty="0"/>
              <a:t> is publicly available.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Hand models for populations lack design-level rigor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Hand models in Jack and other ergonomics software lack fidelity in both shape and kinematics and lack local parameterization</a:t>
            </a:r>
          </a:p>
          <a:p>
            <a:pPr>
              <a:buFont typeface="Arial" charset="0"/>
              <a:buChar char="•"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Objective</a:t>
            </a:r>
            <a:r>
              <a:rPr lang="en-US" sz="2400" dirty="0"/>
              <a:t>:</a:t>
            </a:r>
          </a:p>
          <a:p>
            <a:pPr marL="466725" indent="-466725">
              <a:buNone/>
            </a:pPr>
            <a:r>
              <a:rPr lang="en-US" sz="2400" dirty="0"/>
              <a:t>•	develop a parametric, fully articulated hand model with smooth surface interpolation</a:t>
            </a:r>
          </a:p>
          <a:p>
            <a:pPr marL="466725" indent="-466725">
              <a:buNone/>
            </a:pPr>
            <a:r>
              <a:rPr lang="en-US" sz="2400" dirty="0"/>
              <a:t>•	use the model to aid in hand measurement</a:t>
            </a:r>
          </a:p>
          <a:p>
            <a:pPr marL="466725" indent="-466725">
              <a:buNone/>
            </a:pPr>
            <a:r>
              <a:rPr lang="en-US" sz="2400" dirty="0"/>
              <a:t>•	develop the model into a standalone hand design tool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3223" y="5544491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Jack hand</a:t>
            </a:r>
          </a:p>
        </p:txBody>
      </p:sp>
    </p:spTree>
    <p:extLst>
      <p:ext uri="{BB962C8B-B14F-4D97-AF65-F5344CB8AC3E}">
        <p14:creationId xmlns:p14="http://schemas.microsoft.com/office/powerpoint/2010/main" val="698691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277" y="901498"/>
            <a:ext cx="3263159" cy="415178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8558" y="789795"/>
            <a:ext cx="4258837" cy="3336155"/>
          </a:xfrm>
          <a:prstGeom prst="rect">
            <a:avLst/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Project Flow (2017)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3" y="1279216"/>
            <a:ext cx="4068336" cy="6276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/>
              <a:t>Bone geometry extraction from CT studies (N=35)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8699" y="2093258"/>
            <a:ext cx="4179849" cy="627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Template fitting of 19 bones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8051" y="4516319"/>
            <a:ext cx="4179849" cy="6276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Surface scans of </a:t>
            </a:r>
            <a:r>
              <a:rPr lang="en-US" sz="2200" b="1" dirty="0"/>
              <a:t>300</a:t>
            </a:r>
            <a:r>
              <a:rPr lang="en-US" sz="2200" dirty="0"/>
              <a:t> men and women (Canadian Armed Forces)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99300" y="3193218"/>
            <a:ext cx="3166946" cy="1647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Regression Models Predicting Surface Geometry, Landmarks, and Joints as a Function of Body Dimensions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3" y="2762332"/>
            <a:ext cx="3198541" cy="1441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Estimation of bone rotation (joint) centers from CT of one subject in multiple postures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43321" y="5645840"/>
            <a:ext cx="2023016" cy="506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 err="1"/>
              <a:t>Landmarking</a:t>
            </a:r>
            <a:endParaRPr lang="en-US" sz="22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740726" y="5310915"/>
            <a:ext cx="2023016" cy="506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/>
              <a:t>Template Fitting</a:t>
            </a:r>
            <a:endParaRPr lang="en-US" sz="22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740726" y="6025442"/>
            <a:ext cx="2652131" cy="7487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/>
              <a:t>Estimate joint centers</a:t>
            </a:r>
            <a:endParaRPr lang="en-US" sz="22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190538" y="1295951"/>
            <a:ext cx="3046768" cy="13556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Regression Models Predicting Bone Geometry as a Function of Bone Length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8558" y="789796"/>
            <a:ext cx="2726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Rose Figueroa Dissertation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527395" y="1694985"/>
            <a:ext cx="635288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985160" y="1483498"/>
            <a:ext cx="1049991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9879457">
            <a:off x="8132910" y="3196488"/>
            <a:ext cx="1049991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9137879">
            <a:off x="5821703" y="5305177"/>
            <a:ext cx="958469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2564178" y="5587634"/>
            <a:ext cx="958469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1277734" y="5127278"/>
            <a:ext cx="542894" cy="535259"/>
          </a:xfrm>
          <a:prstGeom prst="rightArrow">
            <a:avLst>
              <a:gd name="adj1" fmla="val 44209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16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1981E6-BB8B-440A-F357-93FB03B4C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476" y="2064991"/>
            <a:ext cx="1704006" cy="25237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C366AF-FA60-C486-8D75-1611AB351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0044" y="3849959"/>
            <a:ext cx="1610609" cy="2715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F914F7-227E-591E-0678-585FB9817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044" y="915330"/>
            <a:ext cx="1502987" cy="2845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2C3391-173C-7229-EA57-9E84E31A7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6935" y="652347"/>
            <a:ext cx="2057221" cy="3010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781F15-C006-5EF2-857E-9E499C8EAB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31" y="3618571"/>
            <a:ext cx="2421837" cy="317809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EF22FC-BD11-04CA-C269-00DDE8D12712}"/>
              </a:ext>
            </a:extLst>
          </p:cNvPr>
          <p:cNvSpPr txBox="1">
            <a:spLocks/>
          </p:cNvSpPr>
          <p:nvPr/>
        </p:nvSpPr>
        <p:spPr bwMode="auto">
          <a:xfrm>
            <a:off x="0" y="107795"/>
            <a:ext cx="12192000" cy="97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2A4687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9pPr>
          </a:lstStyle>
          <a:p>
            <a:r>
              <a:rPr lang="en-US" kern="0" dirty="0"/>
              <a:t>Progress 2022-2023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91A2B2-473E-8D22-0501-2A631AB27A58}"/>
              </a:ext>
            </a:extLst>
          </p:cNvPr>
          <p:cNvSpPr txBox="1">
            <a:spLocks/>
          </p:cNvSpPr>
          <p:nvPr/>
        </p:nvSpPr>
        <p:spPr>
          <a:xfrm>
            <a:off x="707747" y="970156"/>
            <a:ext cx="4528934" cy="5051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New 3dMD scanner generates high-quality data</a:t>
            </a:r>
          </a:p>
          <a:p>
            <a:pPr marL="0" indent="0">
              <a:buFont typeface="Arial"/>
              <a:buNone/>
            </a:pPr>
            <a:endParaRPr lang="en-US" sz="2200" dirty="0"/>
          </a:p>
          <a:p>
            <a:pPr marL="0" indent="0">
              <a:buFont typeface="Arial"/>
              <a:buNone/>
            </a:pPr>
            <a:r>
              <a:rPr lang="en-US" sz="2200" dirty="0"/>
              <a:t>Fully articulated hand model with smooth skin interpolation in Python</a:t>
            </a:r>
          </a:p>
          <a:p>
            <a:pPr marL="0" indent="0">
              <a:buFont typeface="Arial"/>
              <a:buNone/>
            </a:pPr>
            <a:endParaRPr lang="en-US" sz="2200" dirty="0"/>
          </a:p>
          <a:p>
            <a:pPr marL="0" indent="0">
              <a:buFont typeface="Arial"/>
              <a:buNone/>
            </a:pPr>
            <a:r>
              <a:rPr lang="en-US" sz="2200" dirty="0"/>
              <a:t>Developing methods to automatically fit hand scan data (any pose) with model</a:t>
            </a:r>
          </a:p>
          <a:p>
            <a:pPr marL="0" indent="0">
              <a:buFont typeface="Arial"/>
              <a:buNone/>
            </a:pPr>
            <a:endParaRPr lang="en-US" sz="2200" dirty="0"/>
          </a:p>
          <a:p>
            <a:pPr marL="0" indent="0">
              <a:buFont typeface="Arial"/>
              <a:buNone/>
            </a:pPr>
            <a:r>
              <a:rPr lang="en-US" sz="2200" dirty="0"/>
              <a:t>Will use new hand data to adapt current parametric model to have high accuracy across a wide range of postures</a:t>
            </a:r>
          </a:p>
        </p:txBody>
      </p:sp>
    </p:spTree>
    <p:extLst>
      <p:ext uri="{BB962C8B-B14F-4D97-AF65-F5344CB8AC3E}">
        <p14:creationId xmlns:p14="http://schemas.microsoft.com/office/powerpoint/2010/main" val="2840009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EF22FC-BD11-04CA-C269-00DDE8D12712}"/>
              </a:ext>
            </a:extLst>
          </p:cNvPr>
          <p:cNvSpPr txBox="1">
            <a:spLocks/>
          </p:cNvSpPr>
          <p:nvPr/>
        </p:nvSpPr>
        <p:spPr bwMode="auto">
          <a:xfrm>
            <a:off x="0" y="107795"/>
            <a:ext cx="12192000" cy="97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2A4687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  <a:cs typeface="ヒラギノ角ゴ Pro W3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2A4687"/>
                </a:solidFill>
                <a:latin typeface="Arial" charset="0"/>
                <a:ea typeface="ヒラギノ角ゴ Pro W3" pitchFamily="52" charset="-128"/>
              </a:defRPr>
            </a:lvl9pPr>
          </a:lstStyle>
          <a:p>
            <a:r>
              <a:rPr lang="en-US" kern="0" dirty="0"/>
              <a:t>Progress 2022-2023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9FDE74-92FE-9419-BD74-94692711E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825" y="1214173"/>
            <a:ext cx="3777634" cy="49705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470BD9-FE98-FB4D-D2AF-64FCA83DB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539" y="1167160"/>
            <a:ext cx="7905104" cy="5064597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8C626F-90FF-7305-3DF6-A029B5C55D70}"/>
              </a:ext>
            </a:extLst>
          </p:cNvPr>
          <p:cNvSpPr txBox="1">
            <a:spLocks/>
          </p:cNvSpPr>
          <p:nvPr/>
        </p:nvSpPr>
        <p:spPr>
          <a:xfrm>
            <a:off x="707747" y="970156"/>
            <a:ext cx="4528934" cy="5051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New 3dMD scanner generates high-quality data</a:t>
            </a:r>
          </a:p>
          <a:p>
            <a:pPr marL="0" indent="0">
              <a:buFont typeface="Arial"/>
              <a:buNone/>
            </a:pPr>
            <a:endParaRPr lang="en-US" sz="2200" dirty="0"/>
          </a:p>
          <a:p>
            <a:pPr marL="0" indent="0">
              <a:buFont typeface="Arial"/>
              <a:buNone/>
            </a:pPr>
            <a:r>
              <a:rPr lang="en-US" sz="2200" dirty="0"/>
              <a:t>Fully articulated hand model with smooth skin interpolation in Python</a:t>
            </a:r>
          </a:p>
          <a:p>
            <a:pPr marL="0" indent="0">
              <a:buFont typeface="Arial"/>
              <a:buNone/>
            </a:pPr>
            <a:endParaRPr lang="en-US" sz="2200" dirty="0"/>
          </a:p>
          <a:p>
            <a:pPr marL="0" indent="0">
              <a:buFont typeface="Arial"/>
              <a:buNone/>
            </a:pPr>
            <a:r>
              <a:rPr lang="en-US" sz="2200" dirty="0"/>
              <a:t>Developing methods to automatically fit hand scan data (any pose) with model</a:t>
            </a:r>
          </a:p>
          <a:p>
            <a:pPr marL="0" indent="0">
              <a:buFont typeface="Arial"/>
              <a:buNone/>
            </a:pPr>
            <a:endParaRPr lang="en-US" sz="2200" dirty="0"/>
          </a:p>
          <a:p>
            <a:pPr marL="0" indent="0">
              <a:buFont typeface="Arial"/>
              <a:buNone/>
            </a:pPr>
            <a:r>
              <a:rPr lang="en-US" sz="2200" dirty="0"/>
              <a:t>Will use new hand data to adapt current parametric model to have high accuracy across a wide range of postures</a:t>
            </a:r>
          </a:p>
        </p:txBody>
      </p:sp>
    </p:spTree>
    <p:extLst>
      <p:ext uri="{BB962C8B-B14F-4D97-AF65-F5344CB8AC3E}">
        <p14:creationId xmlns:p14="http://schemas.microsoft.com/office/powerpoint/2010/main" val="98760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Macintosh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Hand Measurement and Modeling</vt:lpstr>
      <vt:lpstr>Background</vt:lpstr>
      <vt:lpstr>Project Flow (2017)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Measurement and Modeling</dc:title>
  <dc:creator>Reed, Matt</dc:creator>
  <cp:lastModifiedBy>Reed, Matt</cp:lastModifiedBy>
  <cp:revision>1</cp:revision>
  <dcterms:created xsi:type="dcterms:W3CDTF">2023-06-15T00:28:33Z</dcterms:created>
  <dcterms:modified xsi:type="dcterms:W3CDTF">2023-06-15T00:29:10Z</dcterms:modified>
</cp:coreProperties>
</file>