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tiff" ContentType="image/tiff"/>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7"/>
  </p:notesMasterIdLst>
  <p:sldIdLst>
    <p:sldId id="283" r:id="rId3"/>
    <p:sldId id="284" r:id="rId4"/>
    <p:sldId id="278" r:id="rId5"/>
    <p:sldId id="279" r:id="rId6"/>
    <p:sldId id="280" r:id="rId7"/>
    <p:sldId id="281" r:id="rId8"/>
    <p:sldId id="282" r:id="rId9"/>
    <p:sldId id="285" r:id="rId10"/>
    <p:sldId id="257" r:id="rId11"/>
    <p:sldId id="258" r:id="rId12"/>
    <p:sldId id="259" r:id="rId13"/>
    <p:sldId id="260" r:id="rId14"/>
    <p:sldId id="261" r:id="rId15"/>
    <p:sldId id="286" r:id="rId16"/>
    <p:sldId id="266" r:id="rId17"/>
    <p:sldId id="277" r:id="rId18"/>
    <p:sldId id="287" r:id="rId19"/>
    <p:sldId id="269" r:id="rId20"/>
    <p:sldId id="270" r:id="rId21"/>
    <p:sldId id="272" r:id="rId22"/>
    <p:sldId id="273" r:id="rId23"/>
    <p:sldId id="274" r:id="rId24"/>
    <p:sldId id="275"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4"/>
    <p:restoredTop sz="94631"/>
  </p:normalViewPr>
  <p:slideViewPr>
    <p:cSldViewPr snapToGrid="0" snapToObjects="1">
      <p:cViewPr varScale="1">
        <p:scale>
          <a:sx n="82" d="100"/>
          <a:sy n="82" d="100"/>
        </p:scale>
        <p:origin x="200"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514EB8-1284-2846-924C-C4988153056D}" type="datetimeFigureOut">
              <a:rPr lang="en-US" smtClean="0"/>
              <a:t>2/22/18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57351-8863-4A4F-8D03-D303C1C8A4F6}" type="slidenum">
              <a:rPr lang="en-US" smtClean="0"/>
              <a:t>‹#›</a:t>
            </a:fld>
            <a:endParaRPr lang="en-US"/>
          </a:p>
        </p:txBody>
      </p:sp>
    </p:spTree>
    <p:extLst>
      <p:ext uri="{BB962C8B-B14F-4D97-AF65-F5344CB8AC3E}">
        <p14:creationId xmlns:p14="http://schemas.microsoft.com/office/powerpoint/2010/main" val="80478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a:t>
            </a:r>
            <a:r>
              <a:rPr lang="en-US" baseline="0" dirty="0"/>
              <a:t> the limitations of our body shape models is that it only takes account for the naked body shape.</a:t>
            </a:r>
          </a:p>
          <a:p>
            <a:r>
              <a:rPr lang="en-US" baseline="0" dirty="0"/>
              <a:t>So we need to have the subjects naked to apply these models.</a:t>
            </a:r>
          </a:p>
          <a:p>
            <a:r>
              <a:rPr lang="en-US" baseline="0" dirty="0"/>
              <a:t>So I thought it’ll be very helpful if we have a method to find a naked body shape under clothing. ^</a:t>
            </a:r>
          </a:p>
          <a:p>
            <a:endParaRPr lang="en-US" baseline="0" dirty="0"/>
          </a:p>
          <a:p>
            <a:r>
              <a:rPr lang="en-US" baseline="0" dirty="0"/>
              <a:t>So these are the main objectives of this study:</a:t>
            </a:r>
          </a:p>
        </p:txBody>
      </p:sp>
      <p:sp>
        <p:nvSpPr>
          <p:cNvPr id="4" name="Slide Number Placeholder 3"/>
          <p:cNvSpPr>
            <a:spLocks noGrp="1"/>
          </p:cNvSpPr>
          <p:nvPr>
            <p:ph type="sldNum" sz="quarter" idx="10"/>
          </p:nvPr>
        </p:nvSpPr>
        <p:spPr/>
        <p:txBody>
          <a:bodyPr/>
          <a:lstStyle/>
          <a:p>
            <a:fld id="{259D9B34-DB4D-F74A-AF02-23E045717E94}" type="slidenum">
              <a:rPr lang="en-US" smtClean="0"/>
              <a:t>3</a:t>
            </a:fld>
            <a:endParaRPr lang="en-US"/>
          </a:p>
        </p:txBody>
      </p:sp>
    </p:spTree>
    <p:extLst>
      <p:ext uri="{BB962C8B-B14F-4D97-AF65-F5344CB8AC3E}">
        <p14:creationId xmlns:p14="http://schemas.microsoft.com/office/powerpoint/2010/main" val="1812452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a:t>
            </a:r>
            <a:r>
              <a:rPr lang="en-US" baseline="0" dirty="0"/>
              <a:t> the overall fitting process. White figure is the body shape model, and the blue is a target scan. </a:t>
            </a:r>
          </a:p>
          <a:p>
            <a:r>
              <a:rPr lang="en-US" baseline="0" dirty="0"/>
              <a:t>First, we need to align the model to scan, then the model is fit to the scan using the fitting method.</a:t>
            </a:r>
          </a:p>
          <a:p>
            <a:r>
              <a:rPr lang="en-US" baseline="0" dirty="0"/>
              <a:t>Then the outside vertices which are shown in white parts in the second figure are pushed into the scan surface, and the third figure is the result of the first iteration, and by doing some iterations, we can estimate the body shape under the clothing.</a:t>
            </a:r>
            <a:endParaRPr lang="en-US" dirty="0"/>
          </a:p>
        </p:txBody>
      </p:sp>
      <p:sp>
        <p:nvSpPr>
          <p:cNvPr id="4" name="Slide Number Placeholder 3"/>
          <p:cNvSpPr>
            <a:spLocks noGrp="1"/>
          </p:cNvSpPr>
          <p:nvPr>
            <p:ph type="sldNum" sz="quarter" idx="10"/>
          </p:nvPr>
        </p:nvSpPr>
        <p:spPr/>
        <p:txBody>
          <a:bodyPr/>
          <a:lstStyle/>
          <a:p>
            <a:fld id="{259D9B34-DB4D-F74A-AF02-23E045717E94}" type="slidenum">
              <a:rPr lang="en-US" smtClean="0"/>
              <a:t>4</a:t>
            </a:fld>
            <a:endParaRPr lang="en-US"/>
          </a:p>
        </p:txBody>
      </p:sp>
    </p:spTree>
    <p:extLst>
      <p:ext uri="{BB962C8B-B14F-4D97-AF65-F5344CB8AC3E}">
        <p14:creationId xmlns:p14="http://schemas.microsoft.com/office/powerpoint/2010/main" val="1593156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9D9B34-DB4D-F74A-AF02-23E045717E94}" type="slidenum">
              <a:rPr lang="en-US" smtClean="0"/>
              <a:t>5</a:t>
            </a:fld>
            <a:endParaRPr lang="en-US"/>
          </a:p>
        </p:txBody>
      </p:sp>
    </p:spTree>
    <p:extLst>
      <p:ext uri="{BB962C8B-B14F-4D97-AF65-F5344CB8AC3E}">
        <p14:creationId xmlns:p14="http://schemas.microsoft.com/office/powerpoint/2010/main" val="2886601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9D9B34-DB4D-F74A-AF02-23E045717E94}" type="slidenum">
              <a:rPr lang="en-US" smtClean="0"/>
              <a:t>6</a:t>
            </a:fld>
            <a:endParaRPr lang="en-US"/>
          </a:p>
        </p:txBody>
      </p:sp>
    </p:spTree>
    <p:extLst>
      <p:ext uri="{BB962C8B-B14F-4D97-AF65-F5344CB8AC3E}">
        <p14:creationId xmlns:p14="http://schemas.microsoft.com/office/powerpoint/2010/main" val="1993894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9D9B34-DB4D-F74A-AF02-23E045717E94}" type="slidenum">
              <a:rPr lang="en-US" smtClean="0"/>
              <a:t>7</a:t>
            </a:fld>
            <a:endParaRPr lang="en-US"/>
          </a:p>
        </p:txBody>
      </p:sp>
    </p:spTree>
    <p:extLst>
      <p:ext uri="{BB962C8B-B14F-4D97-AF65-F5344CB8AC3E}">
        <p14:creationId xmlns:p14="http://schemas.microsoft.com/office/powerpoint/2010/main" val="1527020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E7E608F6-7386-014E-B5F5-4CE97E0FCE76}" type="slidenum">
              <a:rPr lang="en-US" smtClean="0"/>
              <a:t>9</a:t>
            </a:fld>
            <a:endParaRPr lang="en-US"/>
          </a:p>
        </p:txBody>
      </p:sp>
    </p:spTree>
    <p:extLst>
      <p:ext uri="{BB962C8B-B14F-4D97-AF65-F5344CB8AC3E}">
        <p14:creationId xmlns:p14="http://schemas.microsoft.com/office/powerpoint/2010/main" val="3325625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E608F6-7386-014E-B5F5-4CE97E0FCE76}" type="slidenum">
              <a:rPr lang="en-US" smtClean="0"/>
              <a:t>12</a:t>
            </a:fld>
            <a:endParaRPr lang="en-US"/>
          </a:p>
        </p:txBody>
      </p:sp>
    </p:spTree>
    <p:extLst>
      <p:ext uri="{BB962C8B-B14F-4D97-AF65-F5344CB8AC3E}">
        <p14:creationId xmlns:p14="http://schemas.microsoft.com/office/powerpoint/2010/main" val="2585288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E608F6-7386-014E-B5F5-4CE97E0FCE76}" type="slidenum">
              <a:rPr lang="en-US" smtClean="0"/>
              <a:t>13</a:t>
            </a:fld>
            <a:endParaRPr lang="en-US"/>
          </a:p>
        </p:txBody>
      </p:sp>
    </p:spTree>
    <p:extLst>
      <p:ext uri="{BB962C8B-B14F-4D97-AF65-F5344CB8AC3E}">
        <p14:creationId xmlns:p14="http://schemas.microsoft.com/office/powerpoint/2010/main" val="3782600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A140BF-BB28-2F41-8CE2-642D38A7A56B}" type="slidenum">
              <a:rPr lang="en-US" smtClean="0"/>
              <a:t>15</a:t>
            </a:fld>
            <a:endParaRPr lang="en-US"/>
          </a:p>
        </p:txBody>
      </p:sp>
    </p:spTree>
    <p:extLst>
      <p:ext uri="{BB962C8B-B14F-4D97-AF65-F5344CB8AC3E}">
        <p14:creationId xmlns:p14="http://schemas.microsoft.com/office/powerpoint/2010/main" val="2239413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99192E-0003-4094-BC35-083F1A5D4639}" type="slidenum">
              <a:rPr lang="en-US" smtClean="0"/>
              <a:t>16</a:t>
            </a:fld>
            <a:endParaRPr lang="en-US"/>
          </a:p>
        </p:txBody>
      </p:sp>
    </p:spTree>
    <p:extLst>
      <p:ext uri="{BB962C8B-B14F-4D97-AF65-F5344CB8AC3E}">
        <p14:creationId xmlns:p14="http://schemas.microsoft.com/office/powerpoint/2010/main" val="3131347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Active safety system, like crash avoidance features are getting more mainstream for the modern vehicles fleet,</a:t>
            </a:r>
          </a:p>
          <a:p>
            <a:pPr marL="171450" indent="-171450">
              <a:buFontTx/>
              <a:buChar char="-"/>
            </a:pPr>
            <a:r>
              <a:rPr lang="en-US" dirty="0"/>
              <a:t>but this system can change the pre-crash occupant postures to out of position.</a:t>
            </a:r>
          </a:p>
          <a:p>
            <a:pPr marL="171450" indent="-171450">
              <a:buFontTx/>
              <a:buChar char="-"/>
            </a:pPr>
            <a:r>
              <a:rPr lang="en-US" dirty="0"/>
              <a:t>And one issue is that the almost all the passive safety systems were designed and optimized based on ATD with the standard sitting postures. </a:t>
            </a:r>
          </a:p>
          <a:p>
            <a:pPr marL="171450" indent="-171450">
              <a:buFontTx/>
              <a:buChar char="-"/>
            </a:pPr>
            <a:r>
              <a:rPr lang="en-US" sz="1200" b="0" i="0" kern="1200" dirty="0">
                <a:solidFill>
                  <a:schemeClr val="tx1"/>
                </a:solidFill>
                <a:effectLst/>
                <a:latin typeface="+mn-lt"/>
                <a:ea typeface="+mn-ea"/>
                <a:cs typeface="+mn-cs"/>
              </a:rPr>
              <a:t>If the occupant is out-of-position before a crash, the current passive system will not be as effective.  </a:t>
            </a:r>
            <a:endParaRPr lang="en-US" dirty="0"/>
          </a:p>
          <a:p>
            <a:pPr marL="171450" indent="-171450">
              <a:buFontTx/>
              <a:buChar char="-"/>
            </a:pPr>
            <a:endParaRPr lang="en-US" dirty="0"/>
          </a:p>
          <a:p>
            <a:pPr marL="171450" indent="-171450">
              <a:buFontTx/>
              <a:buChar char="-"/>
            </a:pPr>
            <a:r>
              <a:rPr lang="en-US" dirty="0"/>
              <a:t>In our previous study, we simulated more than 4000 cases and optimize the passive SS with respect to difference </a:t>
            </a:r>
            <a:r>
              <a:rPr lang="en-US" dirty="0" err="1"/>
              <a:t>precrash</a:t>
            </a:r>
            <a:r>
              <a:rPr lang="en-US" dirty="0"/>
              <a:t> postures, </a:t>
            </a:r>
          </a:p>
          <a:p>
            <a:pPr marL="171450" indent="-171450">
              <a:buFontTx/>
              <a:buChar char="-"/>
            </a:pPr>
            <a:r>
              <a:rPr lang="en-US" dirty="0"/>
              <a:t>Observed that the injury risk can be reduced up to 48% if the passive SS is optimized to adapt these postures caused by active SSs.</a:t>
            </a:r>
          </a:p>
          <a:p>
            <a:pPr marL="171450" indent="-171450">
              <a:buFontTx/>
              <a:buChar char="-"/>
            </a:pPr>
            <a:r>
              <a:rPr lang="en-US" dirty="0"/>
              <a:t>Meaning that if we understand occupant behaviors relative to the vehicle movements, the passive SS can be further optimized to better protect the people. </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B8B5A189-BF55-7643-943F-9C65E056401F}" type="slidenum">
              <a:rPr lang="en-US" smtClean="0"/>
              <a:t>18</a:t>
            </a:fld>
            <a:endParaRPr lang="en-US"/>
          </a:p>
        </p:txBody>
      </p:sp>
    </p:spTree>
    <p:extLst>
      <p:ext uri="{BB962C8B-B14F-4D97-AF65-F5344CB8AC3E}">
        <p14:creationId xmlns:p14="http://schemas.microsoft.com/office/powerpoint/2010/main" val="3364779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approach to capture occupant behaviors is to use a marker-based motion capture system. It’s </a:t>
            </a:r>
            <a:r>
              <a:rPr lang="en-US" dirty="0" err="1"/>
              <a:t>sutiable</a:t>
            </a:r>
            <a:r>
              <a:rPr lang="en-US" dirty="0"/>
              <a:t> ….</a:t>
            </a:r>
          </a:p>
          <a:p>
            <a:endParaRPr lang="en-US" dirty="0"/>
          </a:p>
          <a:p>
            <a:r>
              <a:rPr lang="en-US" dirty="0"/>
              <a:t>The alternative approach is image-based head tracking tech. Due to the recent advances in computer vision techniques and machine learning algorithms, many have </a:t>
            </a:r>
            <a:r>
              <a:rPr lang="en-US" dirty="0" err="1"/>
              <a:t>attemted</a:t>
            </a:r>
            <a:r>
              <a:rPr lang="en-US" dirty="0"/>
              <a:t> to track the head and face. This is quite effective to capture naturalistic behavior of the occupant, especially for tracking the orientation or face </a:t>
            </a:r>
            <a:r>
              <a:rPr lang="en-US" dirty="0" err="1"/>
              <a:t>getures</a:t>
            </a:r>
            <a:r>
              <a:rPr lang="en-US" dirty="0"/>
              <a:t>. But</a:t>
            </a:r>
          </a:p>
        </p:txBody>
      </p:sp>
      <p:sp>
        <p:nvSpPr>
          <p:cNvPr id="4" name="Slide Number Placeholder 3"/>
          <p:cNvSpPr>
            <a:spLocks noGrp="1"/>
          </p:cNvSpPr>
          <p:nvPr>
            <p:ph type="sldNum" sz="quarter" idx="10"/>
          </p:nvPr>
        </p:nvSpPr>
        <p:spPr/>
        <p:txBody>
          <a:bodyPr/>
          <a:lstStyle/>
          <a:p>
            <a:fld id="{B8B5A189-BF55-7643-943F-9C65E056401F}" type="slidenum">
              <a:rPr lang="en-US" smtClean="0"/>
              <a:t>19</a:t>
            </a:fld>
            <a:endParaRPr lang="en-US"/>
          </a:p>
        </p:txBody>
      </p:sp>
    </p:spTree>
    <p:extLst>
      <p:ext uri="{BB962C8B-B14F-4D97-AF65-F5344CB8AC3E}">
        <p14:creationId xmlns:p14="http://schemas.microsoft.com/office/powerpoint/2010/main" val="899145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got the depth points processed, we tracked the head by fitting a 3d head scan to each depth frames.</a:t>
            </a:r>
          </a:p>
          <a:p>
            <a:endParaRPr lang="en-US" dirty="0"/>
          </a:p>
          <a:p>
            <a:r>
              <a:rPr lang="en-US" dirty="0"/>
              <a:t>Using 3d Head model is important not only for tracking the entire head movements, but also for measuring accurate orientations and locations of predefined landmarks like eye center, or nose tip.</a:t>
            </a:r>
          </a:p>
          <a:p>
            <a:endParaRPr lang="en-US" dirty="0"/>
          </a:p>
          <a:p>
            <a:r>
              <a:rPr lang="en-US" dirty="0"/>
              <a:t>Let me briefly explain how we track the head.</a:t>
            </a:r>
          </a:p>
          <a:p>
            <a:endParaRPr lang="en-US" dirty="0"/>
          </a:p>
          <a:p>
            <a:endParaRPr lang="en-US" dirty="0"/>
          </a:p>
        </p:txBody>
      </p:sp>
      <p:sp>
        <p:nvSpPr>
          <p:cNvPr id="4" name="Slide Number Placeholder 3"/>
          <p:cNvSpPr>
            <a:spLocks noGrp="1"/>
          </p:cNvSpPr>
          <p:nvPr>
            <p:ph type="sldNum" sz="quarter" idx="10"/>
          </p:nvPr>
        </p:nvSpPr>
        <p:spPr/>
        <p:txBody>
          <a:bodyPr/>
          <a:lstStyle/>
          <a:p>
            <a:fld id="{B8B5A189-BF55-7643-943F-9C65E056401F}" type="slidenum">
              <a:rPr lang="en-US" smtClean="0"/>
              <a:t>20</a:t>
            </a:fld>
            <a:endParaRPr lang="en-US"/>
          </a:p>
        </p:txBody>
      </p:sp>
    </p:spTree>
    <p:extLst>
      <p:ext uri="{BB962C8B-B14F-4D97-AF65-F5344CB8AC3E}">
        <p14:creationId xmlns:p14="http://schemas.microsoft.com/office/powerpoint/2010/main" val="2402336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wanted to gather naturalistic and unaware responses, so we had a distraction tactic, which is asking to the subject to answer some questions.</a:t>
            </a:r>
          </a:p>
          <a:p>
            <a:endParaRPr lang="en-US" dirty="0"/>
          </a:p>
          <a:p>
            <a:r>
              <a:rPr lang="en-US" dirty="0"/>
              <a:t>She didn’t know oncoming event and what will happen to her..</a:t>
            </a:r>
          </a:p>
        </p:txBody>
      </p:sp>
      <p:sp>
        <p:nvSpPr>
          <p:cNvPr id="4" name="Slide Number Placeholder 3"/>
          <p:cNvSpPr>
            <a:spLocks noGrp="1"/>
          </p:cNvSpPr>
          <p:nvPr>
            <p:ph type="sldNum" sz="quarter" idx="10"/>
          </p:nvPr>
        </p:nvSpPr>
        <p:spPr/>
        <p:txBody>
          <a:bodyPr/>
          <a:lstStyle/>
          <a:p>
            <a:fld id="{B8B5A189-BF55-7643-943F-9C65E056401F}" type="slidenum">
              <a:rPr lang="en-US" smtClean="0"/>
              <a:t>21</a:t>
            </a:fld>
            <a:endParaRPr lang="en-US"/>
          </a:p>
        </p:txBody>
      </p:sp>
    </p:spTree>
    <p:extLst>
      <p:ext uri="{BB962C8B-B14F-4D97-AF65-F5344CB8AC3E}">
        <p14:creationId xmlns:p14="http://schemas.microsoft.com/office/powerpoint/2010/main" val="1060968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Can see how well the developed method works well for capturing the head movement during the events.</a:t>
            </a:r>
          </a:p>
        </p:txBody>
      </p:sp>
      <p:sp>
        <p:nvSpPr>
          <p:cNvPr id="4" name="Slide Number Placeholder 3"/>
          <p:cNvSpPr>
            <a:spLocks noGrp="1"/>
          </p:cNvSpPr>
          <p:nvPr>
            <p:ph type="sldNum" sz="quarter" idx="10"/>
          </p:nvPr>
        </p:nvSpPr>
        <p:spPr/>
        <p:txBody>
          <a:bodyPr/>
          <a:lstStyle/>
          <a:p>
            <a:fld id="{B8B5A189-BF55-7643-943F-9C65E056401F}" type="slidenum">
              <a:rPr lang="en-US" smtClean="0"/>
              <a:t>22</a:t>
            </a:fld>
            <a:endParaRPr lang="en-US"/>
          </a:p>
        </p:txBody>
      </p:sp>
    </p:spTree>
    <p:extLst>
      <p:ext uri="{BB962C8B-B14F-4D97-AF65-F5344CB8AC3E}">
        <p14:creationId xmlns:p14="http://schemas.microsoft.com/office/powerpoint/2010/main" val="1030447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also the first large-scale study to quantify the effects of multiple trials on excursions, beginning from an “unaware” baseline. </a:t>
            </a:r>
            <a:endParaRPr lang="en-US" dirty="0"/>
          </a:p>
        </p:txBody>
      </p:sp>
      <p:sp>
        <p:nvSpPr>
          <p:cNvPr id="4" name="Slide Number Placeholder 3"/>
          <p:cNvSpPr>
            <a:spLocks noGrp="1"/>
          </p:cNvSpPr>
          <p:nvPr>
            <p:ph type="sldNum" sz="quarter" idx="10"/>
          </p:nvPr>
        </p:nvSpPr>
        <p:spPr/>
        <p:txBody>
          <a:bodyPr/>
          <a:lstStyle/>
          <a:p>
            <a:fld id="{B8B5A189-BF55-7643-943F-9C65E056401F}" type="slidenum">
              <a:rPr lang="en-US" smtClean="0"/>
              <a:t>23</a:t>
            </a:fld>
            <a:endParaRPr lang="en-US"/>
          </a:p>
        </p:txBody>
      </p:sp>
    </p:spTree>
    <p:extLst>
      <p:ext uri="{BB962C8B-B14F-4D97-AF65-F5344CB8AC3E}">
        <p14:creationId xmlns:p14="http://schemas.microsoft.com/office/powerpoint/2010/main" val="19842258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148" name="Rectangle 4"/>
          <p:cNvSpPr>
            <a:spLocks noGrp="1" noChangeArrowheads="1"/>
          </p:cNvSpPr>
          <p:nvPr>
            <p:ph type="ctrTitle"/>
          </p:nvPr>
        </p:nvSpPr>
        <p:spPr>
          <a:xfrm>
            <a:off x="812800" y="1905000"/>
            <a:ext cx="10363200" cy="1143000"/>
          </a:xfrm>
        </p:spPr>
        <p:txBody>
          <a:bodyPr/>
          <a:lstStyle>
            <a:lvl1pPr>
              <a:defRPr/>
            </a:lvl1pPr>
          </a:lstStyle>
          <a:p>
            <a:r>
              <a:rPr lang="en-US" altLang="ko-KR"/>
              <a:t>Click to edit Master title style</a:t>
            </a:r>
            <a:endParaRPr lang="en-US"/>
          </a:p>
        </p:txBody>
      </p:sp>
      <p:sp>
        <p:nvSpPr>
          <p:cNvPr id="6149" name="Rectangle 5"/>
          <p:cNvSpPr>
            <a:spLocks noGrp="1" noChangeArrowheads="1"/>
          </p:cNvSpPr>
          <p:nvPr>
            <p:ph type="subTitle" idx="1"/>
          </p:nvPr>
        </p:nvSpPr>
        <p:spPr>
          <a:xfrm>
            <a:off x="1828800" y="3962400"/>
            <a:ext cx="8534400" cy="1066800"/>
          </a:xfrm>
        </p:spPr>
        <p:txBody>
          <a:bodyPr/>
          <a:lstStyle>
            <a:lvl1pPr marL="0" indent="0" algn="ctr">
              <a:buFontTx/>
              <a:buNone/>
              <a:defRPr/>
            </a:lvl1pPr>
          </a:lstStyle>
          <a:p>
            <a:r>
              <a:rPr lang="en-US" altLang="ko-KR"/>
              <a:t>Click to edit Master subtitle style</a:t>
            </a:r>
            <a:endParaRPr lang="en-US"/>
          </a:p>
        </p:txBody>
      </p:sp>
      <p:sp>
        <p:nvSpPr>
          <p:cNvPr id="6151" name="Rectangle 7"/>
          <p:cNvSpPr>
            <a:spLocks noChangeArrowheads="1"/>
          </p:cNvSpPr>
          <p:nvPr/>
        </p:nvSpPr>
        <p:spPr bwMode="auto">
          <a:xfrm>
            <a:off x="0" y="0"/>
            <a:ext cx="12192000" cy="228600"/>
          </a:xfrm>
          <a:prstGeom prst="rect">
            <a:avLst/>
          </a:prstGeom>
          <a:solidFill>
            <a:srgbClr val="F8AC16"/>
          </a:solidFill>
          <a:ln w="9525">
            <a:noFill/>
            <a:miter lim="800000"/>
            <a:headEnd/>
            <a:tailEnd/>
          </a:ln>
        </p:spPr>
        <p:txBody>
          <a:bodyPr wrap="none" anchor="ctr">
            <a:prstTxWarp prst="textNoShape">
              <a:avLst/>
            </a:prstTxWarp>
          </a:bodyPr>
          <a:lstStyle/>
          <a:p>
            <a:endParaRPr lang="en-US" sz="1800"/>
          </a:p>
        </p:txBody>
      </p:sp>
      <p:pic>
        <p:nvPicPr>
          <p:cNvPr id="7" name="Picture 6" descr="UMTRI logo horiz FIN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3204" y="6040582"/>
            <a:ext cx="8069996" cy="598932"/>
          </a:xfrm>
          <a:prstGeom prst="rect">
            <a:avLst/>
          </a:prstGeom>
        </p:spPr>
      </p:pic>
    </p:spTree>
    <p:extLst>
      <p:ext uri="{BB962C8B-B14F-4D97-AF65-F5344CB8AC3E}">
        <p14:creationId xmlns:p14="http://schemas.microsoft.com/office/powerpoint/2010/main" val="2776710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ltLang="ko-KR"/>
              <a:t>Click to edit Master title style</a:t>
            </a:r>
            <a:endParaRPr lang="en-US"/>
          </a:p>
        </p:txBody>
      </p:sp>
      <p:sp>
        <p:nvSpPr>
          <p:cNvPr id="3" name="Content Placeholder 2"/>
          <p:cNvSpPr>
            <a:spLocks noGrp="1"/>
          </p:cNvSpPr>
          <p:nvPr>
            <p:ph idx="1"/>
          </p:nvPr>
        </p:nvSpPr>
        <p:spPr/>
        <p:txBody>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Tree>
    <p:extLst>
      <p:ext uri="{BB962C8B-B14F-4D97-AF65-F5344CB8AC3E}">
        <p14:creationId xmlns:p14="http://schemas.microsoft.com/office/powerpoint/2010/main" val="3859421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ltLang="ko-KR"/>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ko-KR"/>
              <a:t>Edit Master text styles</a:t>
            </a:r>
          </a:p>
        </p:txBody>
      </p:sp>
    </p:spTree>
    <p:extLst>
      <p:ext uri="{BB962C8B-B14F-4D97-AF65-F5344CB8AC3E}">
        <p14:creationId xmlns:p14="http://schemas.microsoft.com/office/powerpoint/2010/main" val="1172583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en-US"/>
          </a:p>
        </p:txBody>
      </p:sp>
      <p:sp>
        <p:nvSpPr>
          <p:cNvPr id="3" name="Content Placeholder 2"/>
          <p:cNvSpPr>
            <a:spLocks noGrp="1"/>
          </p:cNvSpPr>
          <p:nvPr>
            <p:ph sz="half" idx="1"/>
          </p:nvPr>
        </p:nvSpPr>
        <p:spPr>
          <a:xfrm>
            <a:off x="914400" y="1295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
        <p:nvSpPr>
          <p:cNvPr id="4" name="Content Placeholder 3"/>
          <p:cNvSpPr>
            <a:spLocks noGrp="1"/>
          </p:cNvSpPr>
          <p:nvPr>
            <p:ph sz="half" idx="2"/>
          </p:nvPr>
        </p:nvSpPr>
        <p:spPr>
          <a:xfrm>
            <a:off x="6197600" y="1295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Tree>
    <p:extLst>
      <p:ext uri="{BB962C8B-B14F-4D97-AF65-F5344CB8AC3E}">
        <p14:creationId xmlns:p14="http://schemas.microsoft.com/office/powerpoint/2010/main" val="422397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ltLang="ko-KR"/>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Tree>
    <p:extLst>
      <p:ext uri="{BB962C8B-B14F-4D97-AF65-F5344CB8AC3E}">
        <p14:creationId xmlns:p14="http://schemas.microsoft.com/office/powerpoint/2010/main" val="406134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bwMode="auto">
          <a:xfrm>
            <a:off x="0" y="0"/>
            <a:ext cx="12192000" cy="6858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ヒラギノ角ゴ Pro W3" pitchFamily="-65" charset="-128"/>
              <a:cs typeface="ヒラギノ角ゴ Pro W3" pitchFamily="-65" charset="-128"/>
            </a:endParaRPr>
          </a:p>
        </p:txBody>
      </p:sp>
      <p:sp>
        <p:nvSpPr>
          <p:cNvPr id="4" name="Rectangle 3"/>
          <p:cNvSpPr/>
          <p:nvPr/>
        </p:nvSpPr>
        <p:spPr bwMode="auto">
          <a:xfrm>
            <a:off x="0" y="0"/>
            <a:ext cx="3025588" cy="6858000"/>
          </a:xfrm>
          <a:prstGeom prst="rect">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ヒラギノ角ゴ Pro W3" pitchFamily="-65" charset="-128"/>
              <a:cs typeface="ヒラギノ角ゴ Pro W3" pitchFamily="-65" charset="-128"/>
            </a:endParaRPr>
          </a:p>
        </p:txBody>
      </p:sp>
      <p:sp>
        <p:nvSpPr>
          <p:cNvPr id="2" name="Title 1"/>
          <p:cNvSpPr>
            <a:spLocks noGrp="1"/>
          </p:cNvSpPr>
          <p:nvPr>
            <p:ph type="title"/>
          </p:nvPr>
        </p:nvSpPr>
        <p:spPr>
          <a:xfrm>
            <a:off x="154641" y="304799"/>
            <a:ext cx="2716306" cy="2935941"/>
          </a:xfrm>
        </p:spPr>
        <p:txBody>
          <a:bodyPr anchor="t"/>
          <a:lstStyle>
            <a:lvl1pPr algn="r">
              <a:defRPr sz="4000"/>
            </a:lvl1pPr>
          </a:lstStyle>
          <a:p>
            <a:r>
              <a:rPr lang="en-US" altLang="ko-KR"/>
              <a:t>Click to edit Master title style</a:t>
            </a:r>
            <a:endParaRPr lang="en-US"/>
          </a:p>
        </p:txBody>
      </p:sp>
      <p:pic>
        <p:nvPicPr>
          <p:cNvPr id="5" name="Picture 4"/>
          <p:cNvPicPr>
            <a:picLocks noChangeAspect="1"/>
          </p:cNvPicPr>
          <p:nvPr/>
        </p:nvPicPr>
        <p:blipFill>
          <a:blip r:embed="rId2"/>
          <a:stretch>
            <a:fillRect/>
          </a:stretch>
        </p:blipFill>
        <p:spPr>
          <a:xfrm>
            <a:off x="154641" y="5647763"/>
            <a:ext cx="987346" cy="1042521"/>
          </a:xfrm>
          <a:prstGeom prst="rect">
            <a:avLst/>
          </a:prstGeom>
        </p:spPr>
      </p:pic>
    </p:spTree>
    <p:extLst>
      <p:ext uri="{BB962C8B-B14F-4D97-AF65-F5344CB8AC3E}">
        <p14:creationId xmlns:p14="http://schemas.microsoft.com/office/powerpoint/2010/main" val="3854643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012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ltLang="ko-KR"/>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Edit Master text styles</a:t>
            </a:r>
          </a:p>
        </p:txBody>
      </p:sp>
    </p:spTree>
    <p:extLst>
      <p:ext uri="{BB962C8B-B14F-4D97-AF65-F5344CB8AC3E}">
        <p14:creationId xmlns:p14="http://schemas.microsoft.com/office/powerpoint/2010/main" val="960305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ltLang="ko-KR"/>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Click icon to add picture</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Edit Master text styles</a:t>
            </a:r>
          </a:p>
        </p:txBody>
      </p:sp>
    </p:spTree>
    <p:extLst>
      <p:ext uri="{BB962C8B-B14F-4D97-AF65-F5344CB8AC3E}">
        <p14:creationId xmlns:p14="http://schemas.microsoft.com/office/powerpoint/2010/main" val="2038918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Tree>
    <p:extLst>
      <p:ext uri="{BB962C8B-B14F-4D97-AF65-F5344CB8AC3E}">
        <p14:creationId xmlns:p14="http://schemas.microsoft.com/office/powerpoint/2010/main" val="3560475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105400"/>
          </a:xfrm>
        </p:spPr>
        <p:txBody>
          <a:bodyPr vert="eaVert"/>
          <a:lstStyle/>
          <a:p>
            <a:r>
              <a:rPr lang="en-US" altLang="ko-KR"/>
              <a:t>Click to edit Master title style</a:t>
            </a:r>
            <a:endParaRPr lang="en-US"/>
          </a:p>
        </p:txBody>
      </p:sp>
      <p:sp>
        <p:nvSpPr>
          <p:cNvPr id="3" name="Vertical Text Placeholder 2"/>
          <p:cNvSpPr>
            <a:spLocks noGrp="1"/>
          </p:cNvSpPr>
          <p:nvPr>
            <p:ph type="body" orient="vert" idx="1"/>
          </p:nvPr>
        </p:nvSpPr>
        <p:spPr>
          <a:xfrm>
            <a:off x="914400" y="304800"/>
            <a:ext cx="7569200" cy="5105400"/>
          </a:xfrm>
        </p:spPr>
        <p:txBody>
          <a:bodyPr vert="eaVert"/>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Tree>
    <p:extLst>
      <p:ext uri="{BB962C8B-B14F-4D97-AF65-F5344CB8AC3E}">
        <p14:creationId xmlns:p14="http://schemas.microsoft.com/office/powerpoint/2010/main" val="3302435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 Content">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lvl1pPr>
              <a:defRPr b="1"/>
            </a:lvl1pPr>
          </a:lstStyle>
          <a:p>
            <a:r>
              <a:rPr lang="en-US" dirty="0"/>
              <a:t>Click to edit Master title style</a:t>
            </a:r>
          </a:p>
        </p:txBody>
      </p:sp>
      <p:sp>
        <p:nvSpPr>
          <p:cNvPr id="5" name="Content Placeholder 4"/>
          <p:cNvSpPr>
            <a:spLocks noGrp="1"/>
          </p:cNvSpPr>
          <p:nvPr>
            <p:ph sz="quarter" idx="14"/>
          </p:nvPr>
        </p:nvSpPr>
        <p:spPr>
          <a:xfrm>
            <a:off x="487680" y="1645920"/>
            <a:ext cx="11101917"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1"/>
          <p:cNvSpPr>
            <a:spLocks noGrp="1"/>
          </p:cNvSpPr>
          <p:nvPr>
            <p:ph type="sldNum" sz="quarter" idx="15"/>
          </p:nvPr>
        </p:nvSpPr>
        <p:spPr/>
        <p:txBody>
          <a:bodyPr/>
          <a:lstStyle>
            <a:lvl1pPr>
              <a:defRPr/>
            </a:lvl1pPr>
          </a:lstStyle>
          <a:p>
            <a:pPr>
              <a:defRPr/>
            </a:pPr>
            <a:fld id="{742CE1F0-28BF-A844-9B91-A150FCA372DE}" type="slidenum">
              <a:rPr lang="en-US"/>
              <a:pPr>
                <a:defRPr/>
              </a:pPr>
              <a:t>‹#›</a:t>
            </a:fld>
            <a:endParaRPr lang="en-US" dirty="0"/>
          </a:p>
        </p:txBody>
      </p:sp>
      <p:sp>
        <p:nvSpPr>
          <p:cNvPr id="6" name="Date Placeholder 2"/>
          <p:cNvSpPr>
            <a:spLocks noGrp="1"/>
          </p:cNvSpPr>
          <p:nvPr>
            <p:ph type="dt" sz="half" idx="16"/>
          </p:nvPr>
        </p:nvSpPr>
        <p:spPr>
          <a:xfrm>
            <a:off x="1153584" y="6356352"/>
            <a:ext cx="2190749" cy="365125"/>
          </a:xfrm>
          <a:prstGeom prst="rect">
            <a:avLst/>
          </a:prstGeom>
        </p:spPr>
        <p:txBody>
          <a:bodyPr/>
          <a:lstStyle>
            <a:lvl1pPr>
              <a:defRPr/>
            </a:lvl1pPr>
          </a:lstStyle>
          <a:p>
            <a:pPr>
              <a:defRPr/>
            </a:pPr>
            <a:fld id="{E39F33F5-130B-7D45-AB13-851FA997CDAC}" type="datetime1">
              <a:rPr lang="en-US"/>
              <a:pPr>
                <a:defRPr/>
              </a:pPr>
              <a:t>2/22/18</a:t>
            </a:fld>
            <a:endParaRPr lang="en-US" dirty="0"/>
          </a:p>
        </p:txBody>
      </p:sp>
    </p:spTree>
    <p:extLst>
      <p:ext uri="{BB962C8B-B14F-4D97-AF65-F5344CB8AC3E}">
        <p14:creationId xmlns:p14="http://schemas.microsoft.com/office/powerpoint/2010/main" val="2581329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2192000" cy="228600"/>
          </a:xfrm>
          <a:prstGeom prst="rect">
            <a:avLst/>
          </a:prstGeom>
          <a:solidFill>
            <a:srgbClr val="F8AC16"/>
          </a:solidFill>
          <a:ln w="9525">
            <a:noFill/>
            <a:miter lim="800000"/>
            <a:headEnd/>
            <a:tailEnd/>
          </a:ln>
        </p:spPr>
        <p:txBody>
          <a:bodyPr wrap="none" anchor="ctr"/>
          <a:lstStyle/>
          <a:p>
            <a:pPr eaLnBrk="0" hangingPunct="0">
              <a:defRPr/>
            </a:pPr>
            <a:endParaRPr lang="en-US" sz="1800">
              <a:solidFill>
                <a:prstClr val="black"/>
              </a:solidFill>
            </a:endParaRPr>
          </a:p>
        </p:txBody>
      </p:sp>
      <p:sp>
        <p:nvSpPr>
          <p:cNvPr id="6148" name="Rectangle 4"/>
          <p:cNvSpPr>
            <a:spLocks noGrp="1" noChangeArrowheads="1"/>
          </p:cNvSpPr>
          <p:nvPr>
            <p:ph type="ctrTitle"/>
          </p:nvPr>
        </p:nvSpPr>
        <p:spPr>
          <a:xfrm>
            <a:off x="812800" y="1905000"/>
            <a:ext cx="10363200" cy="1143000"/>
          </a:xfrm>
        </p:spPr>
        <p:txBody>
          <a:bodyPr/>
          <a:lstStyle>
            <a:lvl1pPr>
              <a:defRPr/>
            </a:lvl1pPr>
          </a:lstStyle>
          <a:p>
            <a:r>
              <a:rPr lang="en-US"/>
              <a:t>Click to edit Master title style</a:t>
            </a:r>
          </a:p>
        </p:txBody>
      </p:sp>
      <p:sp>
        <p:nvSpPr>
          <p:cNvPr id="6149" name="Rectangle 5"/>
          <p:cNvSpPr>
            <a:spLocks noGrp="1" noChangeArrowheads="1"/>
          </p:cNvSpPr>
          <p:nvPr>
            <p:ph type="subTitle" idx="1"/>
          </p:nvPr>
        </p:nvSpPr>
        <p:spPr>
          <a:xfrm>
            <a:off x="1828800" y="3962400"/>
            <a:ext cx="8534400" cy="1066800"/>
          </a:xfrm>
        </p:spPr>
        <p:txBody>
          <a:bodyPr/>
          <a:lstStyle>
            <a:lvl1pPr marL="0" indent="0" algn="ctr">
              <a:buFontTx/>
              <a:buNone/>
              <a:defRPr/>
            </a:lvl1pPr>
          </a:lstStyle>
          <a:p>
            <a:r>
              <a:rPr lang="en-US"/>
              <a:t>Click to edit Master subtitle style</a:t>
            </a:r>
          </a:p>
        </p:txBody>
      </p:sp>
      <p:pic>
        <p:nvPicPr>
          <p:cNvPr id="2" name="Picture 1"/>
          <p:cNvPicPr>
            <a:picLocks noChangeAspect="1"/>
          </p:cNvPicPr>
          <p:nvPr/>
        </p:nvPicPr>
        <p:blipFill>
          <a:blip r:embed="rId3"/>
          <a:stretch>
            <a:fillRect/>
          </a:stretch>
        </p:blipFill>
        <p:spPr>
          <a:xfrm>
            <a:off x="1219200" y="5827718"/>
            <a:ext cx="9956800" cy="994180"/>
          </a:xfrm>
          <a:prstGeom prst="rect">
            <a:avLst/>
          </a:prstGeom>
        </p:spPr>
      </p:pic>
    </p:spTree>
    <p:extLst>
      <p:ext uri="{BB962C8B-B14F-4D97-AF65-F5344CB8AC3E}">
        <p14:creationId xmlns:p14="http://schemas.microsoft.com/office/powerpoint/2010/main" val="1261399469"/>
      </p:ext>
    </p:extLst>
  </p:cSld>
  <p:clrMapOvr>
    <a:masterClrMapping/>
  </p:clrMapOvr>
  <p:transition>
    <p:sndAc>
      <p:stSnd>
        <p:snd r:embed="rId1" name="camera.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762000"/>
          </a:xfrm>
        </p:spPr>
        <p:txBody>
          <a:bodyPr/>
          <a:lstStyle>
            <a:lvl1pPr>
              <a:defRPr sz="3600" b="1"/>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xfrm>
            <a:off x="9245600" y="6245225"/>
            <a:ext cx="2844800" cy="476250"/>
          </a:xfrm>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46579417"/>
      </p:ext>
    </p:extLst>
  </p:cSld>
  <p:clrMapOvr>
    <a:masterClrMapping/>
  </p:clrMapOvr>
  <p:transition>
    <p:sndAc>
      <p:stSnd>
        <p:snd r:embed="rId1" name="camera.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60707600"/>
      </p:ext>
    </p:extLst>
  </p:cSld>
  <p:clrMapOvr>
    <a:masterClrMapping/>
  </p:clrMapOvr>
  <p:transition>
    <p:sndAc>
      <p:stSnd>
        <p:snd r:embed="rId1" name="camera.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95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95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89945817"/>
      </p:ext>
    </p:extLst>
  </p:cSld>
  <p:clrMapOvr>
    <a:masterClrMapping/>
  </p:clrMapOvr>
  <p:transition>
    <p:sndAc>
      <p:stSnd>
        <p:snd r:embed="rId1" name="camera.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09395901"/>
      </p:ext>
    </p:extLst>
  </p:cSld>
  <p:clrMapOvr>
    <a:masterClrMapping/>
  </p:clrMapOvr>
  <p:transition>
    <p:sndAc>
      <p:stSnd>
        <p:snd r:embed="rId1" name="camera.wav"/>
      </p:stSnd>
    </p:sndAc>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 y="228600"/>
            <a:ext cx="12191999" cy="762000"/>
          </a:xfrm>
        </p:spPr>
        <p:txBody>
          <a:bodyPr/>
          <a:lstStyle>
            <a:lvl1pPr>
              <a:defRPr sz="3600"/>
            </a:lvl1pPr>
          </a:lstStyle>
          <a:p>
            <a:r>
              <a:rPr lang="en-US"/>
              <a:t>Click to edit Master title style</a:t>
            </a:r>
          </a:p>
        </p:txBody>
      </p:sp>
    </p:spTree>
    <p:extLst>
      <p:ext uri="{BB962C8B-B14F-4D97-AF65-F5344CB8AC3E}">
        <p14:creationId xmlns:p14="http://schemas.microsoft.com/office/powerpoint/2010/main" val="570385982"/>
      </p:ext>
    </p:extLst>
  </p:cSld>
  <p:clrMapOvr>
    <a:masterClrMapping/>
  </p:clrMapOvr>
  <p:transition>
    <p:sndAc>
      <p:stSnd>
        <p:snd r:embed="rId1" name="camera.wav"/>
      </p:stSnd>
    </p:sndAc>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Title 1"/>
          <p:cNvSpPr>
            <a:spLocks noGrp="1"/>
          </p:cNvSpPr>
          <p:nvPr>
            <p:ph type="title"/>
          </p:nvPr>
        </p:nvSpPr>
        <p:spPr>
          <a:xfrm>
            <a:off x="0" y="228600"/>
            <a:ext cx="12192000" cy="762000"/>
          </a:xfrm>
        </p:spPr>
        <p:txBody>
          <a:bodyPr/>
          <a:lstStyle>
            <a:lvl1pPr>
              <a:defRPr sz="3600"/>
            </a:lvl1pPr>
          </a:lstStyle>
          <a:p>
            <a:r>
              <a:rPr lang="en-US"/>
              <a:t>Click to edit Master title style</a:t>
            </a:r>
          </a:p>
        </p:txBody>
      </p:sp>
    </p:spTree>
    <p:extLst>
      <p:ext uri="{BB962C8B-B14F-4D97-AF65-F5344CB8AC3E}">
        <p14:creationId xmlns:p14="http://schemas.microsoft.com/office/powerpoint/2010/main" val="389396035"/>
      </p:ext>
    </p:extLst>
  </p:cSld>
  <p:clrMapOvr>
    <a:masterClrMapping/>
  </p:clrMapOvr>
  <p:transition>
    <p:sndAc>
      <p:stSnd>
        <p:snd r:embed="rId1" name="camera.wav"/>
      </p:stSnd>
    </p:sndAc>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06611312"/>
      </p:ext>
    </p:extLst>
  </p:cSld>
  <p:clrMapOvr>
    <a:masterClrMapping/>
  </p:clrMapOvr>
  <p:transition>
    <p:sndAc>
      <p:stSnd>
        <p:snd r:embed="rId1" name="camera.wav"/>
      </p:stSnd>
    </p:sndAc>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71579635"/>
      </p:ext>
    </p:extLst>
  </p:cSld>
  <p:clrMapOvr>
    <a:masterClrMapping/>
  </p:clrMapOvr>
  <p:transition>
    <p:sndAc>
      <p:stSnd>
        <p:snd r:embed="rId1" name="camera.wav"/>
      </p:stSnd>
    </p:sndAc>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09955581"/>
      </p:ext>
    </p:extLst>
  </p:cSld>
  <p:clrMapOvr>
    <a:masterClrMapping/>
  </p:clrMapOvr>
  <p:transition>
    <p:sndAc>
      <p:stSnd>
        <p:snd r:embed="rId1" name="camera.wav"/>
      </p:stSnd>
    </p:sndAc>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105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5317683"/>
      </p:ext>
    </p:extLst>
  </p:cSld>
  <p:clrMapOvr>
    <a:masterClrMapping/>
  </p:clrMapOvr>
  <p:transition>
    <p:sndAc>
      <p:stSnd>
        <p:snd r:embed="rId1" name="camera.wav"/>
      </p:stSnd>
    </p:sndAc>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304800"/>
            <a:ext cx="10363200" cy="762000"/>
          </a:xfrm>
        </p:spPr>
        <p:txBody>
          <a:bodyPr/>
          <a:lstStyle/>
          <a:p>
            <a:r>
              <a:rPr lang="en-US"/>
              <a:t>Click to edit Master title style</a:t>
            </a:r>
          </a:p>
        </p:txBody>
      </p:sp>
      <p:sp>
        <p:nvSpPr>
          <p:cNvPr id="3" name="Content Placeholder 2"/>
          <p:cNvSpPr>
            <a:spLocks noGrp="1"/>
          </p:cNvSpPr>
          <p:nvPr>
            <p:ph sz="quarter" idx="1"/>
          </p:nvPr>
        </p:nvSpPr>
        <p:spPr>
          <a:xfrm>
            <a:off x="914400" y="1295400"/>
            <a:ext cx="508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95400"/>
            <a:ext cx="508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3429000"/>
            <a:ext cx="508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429000"/>
            <a:ext cx="508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08575285"/>
      </p:ext>
    </p:extLst>
  </p:cSld>
  <p:clrMapOvr>
    <a:masterClrMapping/>
  </p:clrMapOvr>
  <p:transition>
    <p:sndAc>
      <p:stSnd>
        <p:snd r:embed="rId1" name="camera.wav"/>
      </p:stSnd>
    </p:sndAc>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0363200" cy="762000"/>
          </a:xfrm>
        </p:spPr>
        <p:txBody>
          <a:bodyPr/>
          <a:lstStyle/>
          <a:p>
            <a:r>
              <a:rPr lang="en-US"/>
              <a:t>Click to edit Master title style</a:t>
            </a:r>
          </a:p>
        </p:txBody>
      </p:sp>
      <p:sp>
        <p:nvSpPr>
          <p:cNvPr id="3" name="Content Placeholder 2"/>
          <p:cNvSpPr>
            <a:spLocks noGrp="1"/>
          </p:cNvSpPr>
          <p:nvPr>
            <p:ph sz="half" idx="1"/>
          </p:nvPr>
        </p:nvSpPr>
        <p:spPr>
          <a:xfrm>
            <a:off x="914400" y="1295400"/>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95400"/>
            <a:ext cx="508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429000"/>
            <a:ext cx="508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7259551"/>
      </p:ext>
    </p:extLst>
  </p:cSld>
  <p:clrMapOvr>
    <a:masterClrMapping/>
  </p:clrMapOvr>
  <p:transition>
    <p:sndAc>
      <p:stSnd>
        <p:snd r:embed="rId1" name="camera.wav"/>
      </p:stSnd>
    </p:sndAc>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0363200" cy="762000"/>
          </a:xfrm>
        </p:spPr>
        <p:txBody>
          <a:bodyPr/>
          <a:lstStyle/>
          <a:p>
            <a:r>
              <a:rPr lang="en-US"/>
              <a:t>Click to edit Master title style</a:t>
            </a:r>
          </a:p>
        </p:txBody>
      </p:sp>
      <p:sp>
        <p:nvSpPr>
          <p:cNvPr id="3" name="Table Placeholder 2"/>
          <p:cNvSpPr>
            <a:spLocks noGrp="1"/>
          </p:cNvSpPr>
          <p:nvPr>
            <p:ph type="tbl" idx="1"/>
          </p:nvPr>
        </p:nvSpPr>
        <p:spPr>
          <a:xfrm>
            <a:off x="914400" y="1295400"/>
            <a:ext cx="10363200" cy="4114800"/>
          </a:xfrm>
        </p:spPr>
        <p:txBody>
          <a:bodyPr/>
          <a:lstStyle/>
          <a:p>
            <a:pPr lvl="0"/>
            <a:r>
              <a:rPr lang="en-US" noProof="0"/>
              <a:t>Click icon to add table</a:t>
            </a:r>
          </a:p>
        </p:txBody>
      </p:sp>
      <p:sp>
        <p:nvSpPr>
          <p:cNvPr id="4"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35103898"/>
      </p:ext>
    </p:extLst>
  </p:cSld>
  <p:clrMapOvr>
    <a:masterClrMapping/>
  </p:clrMapOvr>
  <p:transition>
    <p:sndAc>
      <p:stSnd>
        <p:snd r:embed="rId1" name="camera.wav"/>
      </p:stSnd>
    </p:sndAc>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fld id="{61C165E2-A0C4-40B1-9E48-95242AD40EB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83984571"/>
      </p:ext>
    </p:extLst>
  </p:cSld>
  <p:clrMapOvr>
    <a:masterClrMapping/>
  </p:clrMapOvr>
  <p:transition>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audio" Target="../media/audio1.wav"/><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04800"/>
            <a:ext cx="103632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Click to edit Master title style</a:t>
            </a:r>
            <a:endParaRPr lang="en-US"/>
          </a:p>
        </p:txBody>
      </p:sp>
      <p:sp>
        <p:nvSpPr>
          <p:cNvPr id="1027" name="Rectangle 3"/>
          <p:cNvSpPr>
            <a:spLocks noGrp="1" noChangeArrowheads="1"/>
          </p:cNvSpPr>
          <p:nvPr>
            <p:ph type="body" idx="1"/>
          </p:nvPr>
        </p:nvSpPr>
        <p:spPr bwMode="auto">
          <a:xfrm>
            <a:off x="914400" y="12954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p>
        </p:txBody>
      </p:sp>
      <p:sp>
        <p:nvSpPr>
          <p:cNvPr id="1034" name="Rectangle 10"/>
          <p:cNvSpPr>
            <a:spLocks noChangeArrowheads="1"/>
          </p:cNvSpPr>
          <p:nvPr/>
        </p:nvSpPr>
        <p:spPr bwMode="auto">
          <a:xfrm>
            <a:off x="0" y="0"/>
            <a:ext cx="12192000" cy="228600"/>
          </a:xfrm>
          <a:prstGeom prst="rect">
            <a:avLst/>
          </a:prstGeom>
          <a:solidFill>
            <a:srgbClr val="F8AC16"/>
          </a:solidFill>
          <a:ln w="9525">
            <a:noFill/>
            <a:miter lim="800000"/>
            <a:headEnd/>
            <a:tailEnd/>
          </a:ln>
        </p:spPr>
        <p:txBody>
          <a:bodyPr wrap="none" anchor="ctr">
            <a:prstTxWarp prst="textNoShape">
              <a:avLst/>
            </a:prstTxWarp>
          </a:bodyPr>
          <a:lstStyle/>
          <a:p>
            <a:endParaRPr lang="en-US" sz="1800"/>
          </a:p>
        </p:txBody>
      </p:sp>
      <p:pic>
        <p:nvPicPr>
          <p:cNvPr id="6" name="Picture 5" descr="UMTRI logo centered small.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1600" y="6172200"/>
            <a:ext cx="1228436" cy="583216"/>
          </a:xfrm>
          <a:prstGeom prst="rect">
            <a:avLst/>
          </a:prstGeom>
        </p:spPr>
      </p:pic>
    </p:spTree>
    <p:extLst>
      <p:ext uri="{BB962C8B-B14F-4D97-AF65-F5344CB8AC3E}">
        <p14:creationId xmlns:p14="http://schemas.microsoft.com/office/powerpoint/2010/main" val="10911771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8" r:id="rId12"/>
  </p:sldLayoutIdLst>
  <p:txStyles>
    <p:titleStyle>
      <a:lvl1pPr algn="ctr" rtl="0" eaLnBrk="1" fontAlgn="base" hangingPunct="1">
        <a:spcBef>
          <a:spcPct val="0"/>
        </a:spcBef>
        <a:spcAft>
          <a:spcPct val="0"/>
        </a:spcAft>
        <a:defRPr sz="4400">
          <a:solidFill>
            <a:srgbClr val="2A4687"/>
          </a:solidFill>
          <a:latin typeface="+mj-lt"/>
          <a:ea typeface="+mj-ea"/>
          <a:cs typeface="+mj-cs"/>
        </a:defRPr>
      </a:lvl1pPr>
      <a:lvl2pPr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2pPr>
      <a:lvl3pPr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3pPr>
      <a:lvl4pPr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4pPr>
      <a:lvl5pPr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5pPr>
      <a:lvl6pPr marL="457200"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6pPr>
      <a:lvl7pPr marL="914400"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7pPr>
      <a:lvl8pPr marL="1371600"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8pPr>
      <a:lvl9pPr marL="1828800" algn="ctr" rtl="0" eaLnBrk="1" fontAlgn="base" hangingPunct="1">
        <a:spcBef>
          <a:spcPct val="0"/>
        </a:spcBef>
        <a:spcAft>
          <a:spcPct val="0"/>
        </a:spcAft>
        <a:defRPr sz="4400">
          <a:solidFill>
            <a:srgbClr val="2A4687"/>
          </a:solidFill>
          <a:latin typeface="Arial" pitchFamily="-65" charset="0"/>
          <a:ea typeface="ヒラギノ角ゴ Pro W3" pitchFamily="-65" charset="-128"/>
          <a:cs typeface="ヒラギノ角ゴ Pro W3" pitchFamily="-65" charset="-128"/>
        </a:defRPr>
      </a:lvl9pPr>
    </p:titleStyle>
    <p:bodyStyle>
      <a:lvl1pPr marL="342900" indent="-342900" algn="l" rtl="0" eaLnBrk="1" fontAlgn="base" hangingPunct="1">
        <a:spcBef>
          <a:spcPct val="20000"/>
        </a:spcBef>
        <a:spcAft>
          <a:spcPct val="0"/>
        </a:spcAft>
        <a:buChar char="•"/>
        <a:defRPr sz="3200">
          <a:solidFill>
            <a:srgbClr val="2A4687"/>
          </a:solidFill>
          <a:latin typeface="+mn-lt"/>
          <a:ea typeface="+mn-ea"/>
          <a:cs typeface="+mn-cs"/>
        </a:defRPr>
      </a:lvl1pPr>
      <a:lvl2pPr marL="742950" indent="-285750" algn="l" rtl="0" eaLnBrk="1" fontAlgn="base" hangingPunct="1">
        <a:spcBef>
          <a:spcPct val="20000"/>
        </a:spcBef>
        <a:spcAft>
          <a:spcPct val="0"/>
        </a:spcAft>
        <a:buChar char="–"/>
        <a:defRPr sz="2800">
          <a:solidFill>
            <a:srgbClr val="2A4687"/>
          </a:solidFill>
          <a:latin typeface="+mn-lt"/>
          <a:ea typeface="+mn-ea"/>
          <a:cs typeface="+mn-cs"/>
        </a:defRPr>
      </a:lvl2pPr>
      <a:lvl3pPr marL="1143000" indent="-228600" algn="l" rtl="0" eaLnBrk="1" fontAlgn="base" hangingPunct="1">
        <a:spcBef>
          <a:spcPct val="20000"/>
        </a:spcBef>
        <a:spcAft>
          <a:spcPct val="0"/>
        </a:spcAft>
        <a:buChar char="•"/>
        <a:defRPr sz="2400">
          <a:solidFill>
            <a:srgbClr val="2A4687"/>
          </a:solidFill>
          <a:latin typeface="+mn-lt"/>
          <a:ea typeface="+mn-ea"/>
          <a:cs typeface="+mn-cs"/>
        </a:defRPr>
      </a:lvl3pPr>
      <a:lvl4pPr marL="1600200" indent="-228600" algn="l" rtl="0" eaLnBrk="1" fontAlgn="base" hangingPunct="1">
        <a:spcBef>
          <a:spcPct val="20000"/>
        </a:spcBef>
        <a:spcAft>
          <a:spcPct val="0"/>
        </a:spcAft>
        <a:buChar char="–"/>
        <a:defRPr sz="2000">
          <a:solidFill>
            <a:srgbClr val="2A4687"/>
          </a:solidFill>
          <a:latin typeface="+mn-lt"/>
          <a:ea typeface="+mn-ea"/>
          <a:cs typeface="+mn-cs"/>
        </a:defRPr>
      </a:lvl4pPr>
      <a:lvl5pPr marL="2057400" indent="-228600" algn="l" rtl="0" eaLnBrk="1" fontAlgn="base" hangingPunct="1">
        <a:spcBef>
          <a:spcPct val="20000"/>
        </a:spcBef>
        <a:spcAft>
          <a:spcPct val="0"/>
        </a:spcAft>
        <a:buChar char="»"/>
        <a:defRPr sz="2000">
          <a:solidFill>
            <a:srgbClr val="2A4687"/>
          </a:solidFill>
          <a:latin typeface="+mn-lt"/>
          <a:ea typeface="+mn-ea"/>
          <a:cs typeface="+mn-cs"/>
        </a:defRPr>
      </a:lvl5pPr>
      <a:lvl6pPr marL="2514600" indent="-228600" algn="l" rtl="0" eaLnBrk="1" fontAlgn="base" hangingPunct="1">
        <a:spcBef>
          <a:spcPct val="20000"/>
        </a:spcBef>
        <a:spcAft>
          <a:spcPct val="0"/>
        </a:spcAft>
        <a:buChar char="»"/>
        <a:defRPr sz="2000">
          <a:solidFill>
            <a:srgbClr val="2A4687"/>
          </a:solidFill>
          <a:latin typeface="+mn-lt"/>
          <a:ea typeface="+mn-ea"/>
          <a:cs typeface="+mn-cs"/>
        </a:defRPr>
      </a:lvl6pPr>
      <a:lvl7pPr marL="2971800" indent="-228600" algn="l" rtl="0" eaLnBrk="1" fontAlgn="base" hangingPunct="1">
        <a:spcBef>
          <a:spcPct val="20000"/>
        </a:spcBef>
        <a:spcAft>
          <a:spcPct val="0"/>
        </a:spcAft>
        <a:buChar char="»"/>
        <a:defRPr sz="2000">
          <a:solidFill>
            <a:srgbClr val="2A4687"/>
          </a:solidFill>
          <a:latin typeface="+mn-lt"/>
          <a:ea typeface="+mn-ea"/>
          <a:cs typeface="+mn-cs"/>
        </a:defRPr>
      </a:lvl7pPr>
      <a:lvl8pPr marL="3429000" indent="-228600" algn="l" rtl="0" eaLnBrk="1" fontAlgn="base" hangingPunct="1">
        <a:spcBef>
          <a:spcPct val="20000"/>
        </a:spcBef>
        <a:spcAft>
          <a:spcPct val="0"/>
        </a:spcAft>
        <a:buChar char="»"/>
        <a:defRPr sz="2000">
          <a:solidFill>
            <a:srgbClr val="2A4687"/>
          </a:solidFill>
          <a:latin typeface="+mn-lt"/>
          <a:ea typeface="+mn-ea"/>
          <a:cs typeface="+mn-cs"/>
        </a:defRPr>
      </a:lvl8pPr>
      <a:lvl9pPr marL="3886200" indent="-228600" algn="l" rtl="0" eaLnBrk="1" fontAlgn="base" hangingPunct="1">
        <a:spcBef>
          <a:spcPct val="20000"/>
        </a:spcBef>
        <a:spcAft>
          <a:spcPct val="0"/>
        </a:spcAft>
        <a:buChar char="»"/>
        <a:defRPr sz="2000">
          <a:solidFill>
            <a:srgbClr val="2A4687"/>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914400" y="304800"/>
            <a:ext cx="103632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8" name="Rectangle 3"/>
          <p:cNvSpPr>
            <a:spLocks noGrp="1" noChangeArrowheads="1"/>
          </p:cNvSpPr>
          <p:nvPr>
            <p:ph type="body" idx="1"/>
          </p:nvPr>
        </p:nvSpPr>
        <p:spPr bwMode="auto">
          <a:xfrm>
            <a:off x="914400" y="12954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34" name="Rectangle 10"/>
          <p:cNvSpPr>
            <a:spLocks noChangeArrowheads="1"/>
          </p:cNvSpPr>
          <p:nvPr/>
        </p:nvSpPr>
        <p:spPr bwMode="auto">
          <a:xfrm>
            <a:off x="0" y="0"/>
            <a:ext cx="12192000" cy="228600"/>
          </a:xfrm>
          <a:prstGeom prst="rect">
            <a:avLst/>
          </a:prstGeom>
          <a:solidFill>
            <a:srgbClr val="F8AC16"/>
          </a:solidFill>
          <a:ln w="9525">
            <a:noFill/>
            <a:miter lim="800000"/>
            <a:headEnd/>
            <a:tailEnd/>
          </a:ln>
        </p:spPr>
        <p:txBody>
          <a:bodyPr wrap="none" anchor="ctr"/>
          <a:lstStyle/>
          <a:p>
            <a:pPr eaLnBrk="0" hangingPunct="0">
              <a:defRPr/>
            </a:pPr>
            <a:endParaRPr lang="en-US" sz="1800">
              <a:solidFill>
                <a:prstClr val="black"/>
              </a:solidFill>
            </a:endParaRPr>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Arial" pitchFamily="34" charset="0"/>
                <a:ea typeface="ヒラギノ角ゴ Pro W3" pitchFamily="52" charset="-128"/>
                <a:cs typeface="+mn-cs"/>
              </a:defRPr>
            </a:lvl1pPr>
          </a:lstStyle>
          <a:p>
            <a:fld id="{61C165E2-A0C4-40B1-9E48-95242AD40EB1}" type="slidenum">
              <a:rPr lang="en-US" smtClean="0">
                <a:solidFill>
                  <a:prstClr val="black"/>
                </a:solidFill>
              </a:rPr>
              <a:pPr/>
              <a:t>‹#›</a:t>
            </a:fld>
            <a:endParaRPr lang="en-US">
              <a:solidFill>
                <a:prstClr val="black"/>
              </a:solidFill>
            </a:endParaRPr>
          </a:p>
        </p:txBody>
      </p:sp>
      <p:pic>
        <p:nvPicPr>
          <p:cNvPr id="2" name="Picture 1"/>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03200" y="6248401"/>
            <a:ext cx="2032000" cy="492275"/>
          </a:xfrm>
          <a:prstGeom prst="rect">
            <a:avLst/>
          </a:prstGeom>
        </p:spPr>
      </p:pic>
    </p:spTree>
    <p:extLst>
      <p:ext uri="{BB962C8B-B14F-4D97-AF65-F5344CB8AC3E}">
        <p14:creationId xmlns:p14="http://schemas.microsoft.com/office/powerpoint/2010/main" val="37810787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transition>
    <p:sndAc>
      <p:stSnd>
        <p:snd r:embed="rId17" name="camera.wav"/>
      </p:stSnd>
    </p:sndAc>
  </p:transition>
  <p:txStyles>
    <p:titleStyle>
      <a:lvl1pPr algn="ctr" rtl="0" eaLnBrk="1" fontAlgn="base" hangingPunct="1">
        <a:spcBef>
          <a:spcPct val="0"/>
        </a:spcBef>
        <a:spcAft>
          <a:spcPct val="0"/>
        </a:spcAft>
        <a:defRPr sz="4400">
          <a:solidFill>
            <a:srgbClr val="2A4687"/>
          </a:solidFill>
          <a:latin typeface="+mj-lt"/>
          <a:ea typeface="+mj-ea"/>
          <a:cs typeface="ヒラギノ角ゴ Pro W3"/>
        </a:defRPr>
      </a:lvl1pPr>
      <a:lvl2pPr algn="ctr" rtl="0" eaLnBrk="1" fontAlgn="base" hangingPunct="1">
        <a:spcBef>
          <a:spcPct val="0"/>
        </a:spcBef>
        <a:spcAft>
          <a:spcPct val="0"/>
        </a:spcAft>
        <a:defRPr sz="4400">
          <a:solidFill>
            <a:srgbClr val="2A4687"/>
          </a:solidFill>
          <a:latin typeface="Arial" charset="0"/>
          <a:ea typeface="ヒラギノ角ゴ Pro W3" pitchFamily="52" charset="-128"/>
          <a:cs typeface="ヒラギノ角ゴ Pro W3"/>
        </a:defRPr>
      </a:lvl2pPr>
      <a:lvl3pPr algn="ctr" rtl="0" eaLnBrk="1" fontAlgn="base" hangingPunct="1">
        <a:spcBef>
          <a:spcPct val="0"/>
        </a:spcBef>
        <a:spcAft>
          <a:spcPct val="0"/>
        </a:spcAft>
        <a:defRPr sz="4400">
          <a:solidFill>
            <a:srgbClr val="2A4687"/>
          </a:solidFill>
          <a:latin typeface="Arial" charset="0"/>
          <a:ea typeface="ヒラギノ角ゴ Pro W3" pitchFamily="52" charset="-128"/>
          <a:cs typeface="ヒラギノ角ゴ Pro W3"/>
        </a:defRPr>
      </a:lvl3pPr>
      <a:lvl4pPr algn="ctr" rtl="0" eaLnBrk="1" fontAlgn="base" hangingPunct="1">
        <a:spcBef>
          <a:spcPct val="0"/>
        </a:spcBef>
        <a:spcAft>
          <a:spcPct val="0"/>
        </a:spcAft>
        <a:defRPr sz="4400">
          <a:solidFill>
            <a:srgbClr val="2A4687"/>
          </a:solidFill>
          <a:latin typeface="Arial" charset="0"/>
          <a:ea typeface="ヒラギノ角ゴ Pro W3" pitchFamily="52" charset="-128"/>
          <a:cs typeface="ヒラギノ角ゴ Pro W3"/>
        </a:defRPr>
      </a:lvl4pPr>
      <a:lvl5pPr algn="ctr" rtl="0" eaLnBrk="1" fontAlgn="base" hangingPunct="1">
        <a:spcBef>
          <a:spcPct val="0"/>
        </a:spcBef>
        <a:spcAft>
          <a:spcPct val="0"/>
        </a:spcAft>
        <a:defRPr sz="4400">
          <a:solidFill>
            <a:srgbClr val="2A4687"/>
          </a:solidFill>
          <a:latin typeface="Arial" charset="0"/>
          <a:ea typeface="ヒラギノ角ゴ Pro W3" pitchFamily="52" charset="-128"/>
          <a:cs typeface="ヒラギノ角ゴ Pro W3"/>
        </a:defRPr>
      </a:lvl5pPr>
      <a:lvl6pPr marL="457200" algn="ctr" rtl="0" eaLnBrk="1" fontAlgn="base" hangingPunct="1">
        <a:spcBef>
          <a:spcPct val="0"/>
        </a:spcBef>
        <a:spcAft>
          <a:spcPct val="0"/>
        </a:spcAft>
        <a:defRPr sz="4400">
          <a:solidFill>
            <a:srgbClr val="2A4687"/>
          </a:solidFill>
          <a:latin typeface="Arial" charset="0"/>
          <a:ea typeface="ヒラギノ角ゴ Pro W3" pitchFamily="52" charset="-128"/>
        </a:defRPr>
      </a:lvl6pPr>
      <a:lvl7pPr marL="914400" algn="ctr" rtl="0" eaLnBrk="1" fontAlgn="base" hangingPunct="1">
        <a:spcBef>
          <a:spcPct val="0"/>
        </a:spcBef>
        <a:spcAft>
          <a:spcPct val="0"/>
        </a:spcAft>
        <a:defRPr sz="4400">
          <a:solidFill>
            <a:srgbClr val="2A4687"/>
          </a:solidFill>
          <a:latin typeface="Arial" charset="0"/>
          <a:ea typeface="ヒラギノ角ゴ Pro W3" pitchFamily="52" charset="-128"/>
        </a:defRPr>
      </a:lvl7pPr>
      <a:lvl8pPr marL="1371600" algn="ctr" rtl="0" eaLnBrk="1" fontAlgn="base" hangingPunct="1">
        <a:spcBef>
          <a:spcPct val="0"/>
        </a:spcBef>
        <a:spcAft>
          <a:spcPct val="0"/>
        </a:spcAft>
        <a:defRPr sz="4400">
          <a:solidFill>
            <a:srgbClr val="2A4687"/>
          </a:solidFill>
          <a:latin typeface="Arial" charset="0"/>
          <a:ea typeface="ヒラギノ角ゴ Pro W3" pitchFamily="52" charset="-128"/>
        </a:defRPr>
      </a:lvl8pPr>
      <a:lvl9pPr marL="1828800" algn="ctr" rtl="0" eaLnBrk="1" fontAlgn="base" hangingPunct="1">
        <a:spcBef>
          <a:spcPct val="0"/>
        </a:spcBef>
        <a:spcAft>
          <a:spcPct val="0"/>
        </a:spcAft>
        <a:defRPr sz="4400">
          <a:solidFill>
            <a:srgbClr val="2A4687"/>
          </a:solidFill>
          <a:latin typeface="Arial" charset="0"/>
          <a:ea typeface="ヒラギノ角ゴ Pro W3" pitchFamily="52" charset="-128"/>
        </a:defRPr>
      </a:lvl9pPr>
    </p:titleStyle>
    <p:bodyStyle>
      <a:lvl1pPr marL="342900" indent="-342900" algn="l" rtl="0" eaLnBrk="1" fontAlgn="base" hangingPunct="1">
        <a:spcBef>
          <a:spcPct val="10000"/>
        </a:spcBef>
        <a:spcAft>
          <a:spcPct val="10000"/>
        </a:spcAft>
        <a:buChar char="•"/>
        <a:defRPr sz="3200">
          <a:solidFill>
            <a:srgbClr val="2A4687"/>
          </a:solidFill>
          <a:latin typeface="+mn-lt"/>
          <a:ea typeface="+mn-ea"/>
          <a:cs typeface="ヒラギノ角ゴ Pro W3"/>
        </a:defRPr>
      </a:lvl1pPr>
      <a:lvl2pPr marL="742950" indent="-285750" algn="l" rtl="0" eaLnBrk="1" fontAlgn="base" hangingPunct="1">
        <a:spcBef>
          <a:spcPct val="10000"/>
        </a:spcBef>
        <a:spcAft>
          <a:spcPct val="10000"/>
        </a:spcAft>
        <a:buChar char="–"/>
        <a:defRPr sz="2800">
          <a:solidFill>
            <a:srgbClr val="2A4687"/>
          </a:solidFill>
          <a:latin typeface="+mn-lt"/>
          <a:ea typeface="+mn-ea"/>
          <a:cs typeface="ヒラギノ角ゴ Pro W3"/>
        </a:defRPr>
      </a:lvl2pPr>
      <a:lvl3pPr marL="1143000" indent="-228600" algn="l" rtl="0" eaLnBrk="1" fontAlgn="base" hangingPunct="1">
        <a:spcBef>
          <a:spcPct val="10000"/>
        </a:spcBef>
        <a:spcAft>
          <a:spcPct val="10000"/>
        </a:spcAft>
        <a:buChar char="•"/>
        <a:defRPr sz="2400">
          <a:solidFill>
            <a:srgbClr val="2A4687"/>
          </a:solidFill>
          <a:latin typeface="+mn-lt"/>
          <a:ea typeface="+mn-ea"/>
          <a:cs typeface="ヒラギノ角ゴ Pro W3"/>
        </a:defRPr>
      </a:lvl3pPr>
      <a:lvl4pPr marL="1600200" indent="-228600" algn="l" rtl="0" eaLnBrk="1" fontAlgn="base" hangingPunct="1">
        <a:spcBef>
          <a:spcPct val="10000"/>
        </a:spcBef>
        <a:spcAft>
          <a:spcPct val="10000"/>
        </a:spcAft>
        <a:buChar char="–"/>
        <a:defRPr sz="2000">
          <a:solidFill>
            <a:srgbClr val="2A4687"/>
          </a:solidFill>
          <a:latin typeface="+mn-lt"/>
          <a:ea typeface="+mn-ea"/>
          <a:cs typeface="ヒラギノ角ゴ Pro W3"/>
        </a:defRPr>
      </a:lvl4pPr>
      <a:lvl5pPr marL="2057400" indent="-228600" algn="l" rtl="0" eaLnBrk="1" fontAlgn="base" hangingPunct="1">
        <a:spcBef>
          <a:spcPct val="10000"/>
        </a:spcBef>
        <a:spcAft>
          <a:spcPct val="10000"/>
        </a:spcAft>
        <a:buChar char="»"/>
        <a:defRPr sz="2000">
          <a:solidFill>
            <a:srgbClr val="2A4687"/>
          </a:solidFill>
          <a:latin typeface="+mn-lt"/>
          <a:ea typeface="+mn-ea"/>
          <a:cs typeface="ヒラギノ角ゴ Pro W3"/>
        </a:defRPr>
      </a:lvl5pPr>
      <a:lvl6pPr marL="2514600" indent="-228600" algn="l" rtl="0" eaLnBrk="1" fontAlgn="base" hangingPunct="1">
        <a:spcBef>
          <a:spcPct val="0"/>
        </a:spcBef>
        <a:spcAft>
          <a:spcPct val="0"/>
        </a:spcAft>
        <a:buChar char="»"/>
        <a:defRPr sz="2000">
          <a:solidFill>
            <a:srgbClr val="2A4687"/>
          </a:solidFill>
          <a:latin typeface="+mn-lt"/>
          <a:ea typeface="+mn-ea"/>
        </a:defRPr>
      </a:lvl6pPr>
      <a:lvl7pPr marL="2971800" indent="-228600" algn="l" rtl="0" eaLnBrk="1" fontAlgn="base" hangingPunct="1">
        <a:spcBef>
          <a:spcPct val="0"/>
        </a:spcBef>
        <a:spcAft>
          <a:spcPct val="0"/>
        </a:spcAft>
        <a:buChar char="»"/>
        <a:defRPr sz="2000">
          <a:solidFill>
            <a:srgbClr val="2A4687"/>
          </a:solidFill>
          <a:latin typeface="+mn-lt"/>
          <a:ea typeface="+mn-ea"/>
        </a:defRPr>
      </a:lvl7pPr>
      <a:lvl8pPr marL="3429000" indent="-228600" algn="l" rtl="0" eaLnBrk="1" fontAlgn="base" hangingPunct="1">
        <a:spcBef>
          <a:spcPct val="0"/>
        </a:spcBef>
        <a:spcAft>
          <a:spcPct val="0"/>
        </a:spcAft>
        <a:buChar char="»"/>
        <a:defRPr sz="2000">
          <a:solidFill>
            <a:srgbClr val="2A4687"/>
          </a:solidFill>
          <a:latin typeface="+mn-lt"/>
          <a:ea typeface="+mn-ea"/>
        </a:defRPr>
      </a:lvl8pPr>
      <a:lvl9pPr marL="3886200" indent="-228600" algn="l" rtl="0" eaLnBrk="1" fontAlgn="base" hangingPunct="1">
        <a:spcBef>
          <a:spcPct val="0"/>
        </a:spcBef>
        <a:spcAft>
          <a:spcPct val="0"/>
        </a:spcAft>
        <a:buChar char="»"/>
        <a:defRPr sz="2000">
          <a:solidFill>
            <a:srgbClr val="2A4687"/>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gif"/></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jp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jp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microsoft.com/office/2007/relationships/hdphoto" Target="../media/hdphoto5.wdp"/><Relationship Id="rId3" Type="http://schemas.openxmlformats.org/officeDocument/2006/relationships/image" Target="../media/image31.png"/><Relationship Id="rId7" Type="http://schemas.microsoft.com/office/2007/relationships/hdphoto" Target="../media/hdphoto2.wdp"/><Relationship Id="rId12"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35.png"/><Relationship Id="rId4" Type="http://schemas.openxmlformats.org/officeDocument/2006/relationships/image" Target="../media/image32.png"/><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6.png"/><Relationship Id="rId4"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microsoft.com/office/2007/relationships/media" Target="../media/media5.mp4"/><Relationship Id="rId7"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video" Target="../media/media6.mp4"/><Relationship Id="rId11" Type="http://schemas.openxmlformats.org/officeDocument/2006/relationships/image" Target="../media/image49.png"/><Relationship Id="rId5" Type="http://schemas.microsoft.com/office/2007/relationships/media" Target="../media/media6.mp4"/><Relationship Id="rId10" Type="http://schemas.openxmlformats.org/officeDocument/2006/relationships/image" Target="../media/image48.png"/><Relationship Id="rId4" Type="http://schemas.openxmlformats.org/officeDocument/2006/relationships/video" Target="../media/media5.mp4"/><Relationship Id="rId9" Type="http://schemas.openxmlformats.org/officeDocument/2006/relationships/image" Target="../media/image47.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microsoft.com/office/2007/relationships/media" Target="../media/media8.mp4"/><Relationship Id="rId7"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video" Target="../media/media9.mp4"/><Relationship Id="rId11" Type="http://schemas.openxmlformats.org/officeDocument/2006/relationships/image" Target="../media/image52.png"/><Relationship Id="rId5" Type="http://schemas.microsoft.com/office/2007/relationships/media" Target="../media/media9.mp4"/><Relationship Id="rId10" Type="http://schemas.openxmlformats.org/officeDocument/2006/relationships/image" Target="../media/image51.png"/><Relationship Id="rId4" Type="http://schemas.openxmlformats.org/officeDocument/2006/relationships/video" Target="../media/media8.mp4"/><Relationship Id="rId9" Type="http://schemas.openxmlformats.org/officeDocument/2006/relationships/image" Target="../media/image5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mreed@umich.edu" TargetMode="External"/><Relationship Id="rId2" Type="http://schemas.openxmlformats.org/officeDocument/2006/relationships/hyperlink" Target="mailto:keonpark@umich.edu"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3F666-DD9F-C04F-996D-55794AACB493}"/>
              </a:ext>
            </a:extLst>
          </p:cNvPr>
          <p:cNvSpPr>
            <a:spLocks noGrp="1"/>
          </p:cNvSpPr>
          <p:nvPr>
            <p:ph type="ctrTitle"/>
          </p:nvPr>
        </p:nvSpPr>
        <p:spPr>
          <a:xfrm>
            <a:off x="557939" y="1905000"/>
            <a:ext cx="10957302" cy="1143000"/>
          </a:xfrm>
        </p:spPr>
        <p:txBody>
          <a:bodyPr/>
          <a:lstStyle/>
          <a:p>
            <a:r>
              <a:rPr lang="en-US" b="1" dirty="0"/>
              <a:t>Model-based Body Shape/Motion Measurements Using Depth Cameras</a:t>
            </a:r>
          </a:p>
        </p:txBody>
      </p:sp>
      <p:sp>
        <p:nvSpPr>
          <p:cNvPr id="3" name="Subtitle 2">
            <a:extLst>
              <a:ext uri="{FF2B5EF4-FFF2-40B4-BE49-F238E27FC236}">
                <a16:creationId xmlns:a16="http://schemas.microsoft.com/office/drawing/2014/main" id="{1E703069-9EEB-8D4C-8A4D-D9C4B660C078}"/>
              </a:ext>
            </a:extLst>
          </p:cNvPr>
          <p:cNvSpPr>
            <a:spLocks noGrp="1"/>
          </p:cNvSpPr>
          <p:nvPr>
            <p:ph type="subTitle" idx="1"/>
          </p:nvPr>
        </p:nvSpPr>
        <p:spPr/>
        <p:txBody>
          <a:bodyPr/>
          <a:lstStyle/>
          <a:p>
            <a:r>
              <a:rPr lang="en-US" dirty="0"/>
              <a:t>Biosciences Group</a:t>
            </a:r>
          </a:p>
        </p:txBody>
      </p:sp>
    </p:spTree>
    <p:extLst>
      <p:ext uri="{BB962C8B-B14F-4D97-AF65-F5344CB8AC3E}">
        <p14:creationId xmlns:p14="http://schemas.microsoft.com/office/powerpoint/2010/main" val="3169297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AD3D81-B76E-984C-9ECD-B17633CB8705}"/>
              </a:ext>
            </a:extLst>
          </p:cNvPr>
          <p:cNvSpPr>
            <a:spLocks noGrp="1"/>
          </p:cNvSpPr>
          <p:nvPr>
            <p:ph type="title"/>
          </p:nvPr>
        </p:nvSpPr>
        <p:spPr/>
        <p:txBody>
          <a:bodyPr/>
          <a:lstStyle/>
          <a:p>
            <a:r>
              <a:rPr lang="en-US" dirty="0"/>
              <a:t>Inscribed fitting</a:t>
            </a:r>
          </a:p>
        </p:txBody>
      </p:sp>
      <p:sp>
        <p:nvSpPr>
          <p:cNvPr id="5" name="Text Placeholder 4">
            <a:extLst>
              <a:ext uri="{FF2B5EF4-FFF2-40B4-BE49-F238E27FC236}">
                <a16:creationId xmlns:a16="http://schemas.microsoft.com/office/drawing/2014/main" id="{6415F50C-EDC5-0747-9B63-DFFAFB3137C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87557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3"/>
          <p:cNvSpPr>
            <a:spLocks noGrp="1"/>
          </p:cNvSpPr>
          <p:nvPr>
            <p:ph type="title"/>
          </p:nvPr>
        </p:nvSpPr>
        <p:spPr/>
        <p:txBody>
          <a:bodyPr/>
          <a:lstStyle/>
          <a:p>
            <a:r>
              <a:rPr lang="en-US" dirty="0">
                <a:latin typeface="Verdana" charset="0"/>
              </a:rPr>
              <a:t>Objectives</a:t>
            </a:r>
          </a:p>
        </p:txBody>
      </p:sp>
      <p:sp>
        <p:nvSpPr>
          <p:cNvPr id="11268" name="Content Placeholder 4"/>
          <p:cNvSpPr>
            <a:spLocks noGrp="1"/>
          </p:cNvSpPr>
          <p:nvPr>
            <p:ph sz="quarter" idx="14"/>
          </p:nvPr>
        </p:nvSpPr>
        <p:spPr>
          <a:xfrm>
            <a:off x="568361" y="1461294"/>
            <a:ext cx="5556374" cy="4389437"/>
          </a:xfrm>
        </p:spPr>
        <p:txBody>
          <a:bodyPr/>
          <a:lstStyle/>
          <a:p>
            <a:pPr marL="0" indent="0">
              <a:buNone/>
            </a:pPr>
            <a:r>
              <a:rPr lang="en-US" sz="2667" dirty="0"/>
              <a:t>“Estimate body shape under clothing or equipment”</a:t>
            </a:r>
            <a:endParaRPr lang="en-US" sz="2667" dirty="0">
              <a:latin typeface="Verdana" charset="0"/>
            </a:endParaRPr>
          </a:p>
          <a:p>
            <a:pPr lvl="1"/>
            <a:endParaRPr lang="en-US" sz="2133" dirty="0">
              <a:latin typeface="Verdana" charset="0"/>
            </a:endParaRPr>
          </a:p>
          <a:p>
            <a:pPr lvl="1"/>
            <a:r>
              <a:rPr lang="en-US" sz="2133" dirty="0">
                <a:latin typeface="Verdana" charset="0"/>
              </a:rPr>
              <a:t>Estimate </a:t>
            </a:r>
            <a:r>
              <a:rPr lang="en-US" sz="2133" b="1" dirty="0">
                <a:latin typeface="Verdana" charset="0"/>
              </a:rPr>
              <a:t>realistic body shapes </a:t>
            </a:r>
            <a:r>
              <a:rPr lang="en-US" sz="2133" dirty="0">
                <a:latin typeface="Verdana" charset="0"/>
              </a:rPr>
              <a:t>of clothing people utilizing a statistical body shape model (SBSM)</a:t>
            </a:r>
          </a:p>
          <a:p>
            <a:pPr lvl="1"/>
            <a:endParaRPr lang="en-US" sz="2133" dirty="0">
              <a:latin typeface="Verdana" charset="0"/>
            </a:endParaRPr>
          </a:p>
          <a:p>
            <a:pPr lvl="1"/>
            <a:r>
              <a:rPr lang="en-US" sz="2133" dirty="0">
                <a:latin typeface="Verdana" charset="0"/>
              </a:rPr>
              <a:t>Develop a </a:t>
            </a:r>
            <a:r>
              <a:rPr lang="en-US" sz="2133" b="1" dirty="0">
                <a:latin typeface="Verdana" charset="0"/>
              </a:rPr>
              <a:t>rapid estimating </a:t>
            </a:r>
            <a:r>
              <a:rPr lang="en-US" sz="2133" dirty="0">
                <a:latin typeface="Verdana" charset="0"/>
              </a:rPr>
              <a:t>method requiring low computational resources</a:t>
            </a:r>
          </a:p>
          <a:p>
            <a:pPr lvl="1"/>
            <a:endParaRPr lang="en-US" sz="2133" dirty="0"/>
          </a:p>
        </p:txBody>
      </p:sp>
      <p:sp>
        <p:nvSpPr>
          <p:cNvPr id="3" name="Slide Number Placeholder 2"/>
          <p:cNvSpPr>
            <a:spLocks noGrp="1"/>
          </p:cNvSpPr>
          <p:nvPr>
            <p:ph type="sldNum" sz="quarter" idx="15"/>
          </p:nvPr>
        </p:nvSpPr>
        <p:spPr/>
        <p:txBody>
          <a:bodyPr/>
          <a:lstStyle/>
          <a:p>
            <a:pPr>
              <a:defRPr/>
            </a:pPr>
            <a:fld id="{1F3183B9-47F6-7D44-B054-A14E1BAC9B30}" type="slidenum">
              <a:rPr lang="en-US"/>
              <a:pPr>
                <a:defRPr/>
              </a:pPr>
              <a:t>3</a:t>
            </a:fld>
            <a:endParaRPr lang="en-US" dirty="0"/>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4931" y="31699200"/>
            <a:ext cx="2628821" cy="2628821"/>
          </a:xfrm>
          <a:prstGeom prst="rect">
            <a:avLst/>
          </a:prstGeom>
        </p:spPr>
      </p:pic>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131" y="31902400"/>
            <a:ext cx="2628821" cy="2628821"/>
          </a:xfrm>
          <a:prstGeom prst="rect">
            <a:avLst/>
          </a:prstGeom>
        </p:spPr>
      </p:pic>
      <p:grpSp>
        <p:nvGrpSpPr>
          <p:cNvPr id="5" name="Group 4"/>
          <p:cNvGrpSpPr/>
          <p:nvPr/>
        </p:nvGrpSpPr>
        <p:grpSpPr>
          <a:xfrm>
            <a:off x="9043987" y="1688819"/>
            <a:ext cx="2761740" cy="4241405"/>
            <a:chOff x="1142680" y="326097"/>
            <a:chExt cx="2656779" cy="4080208"/>
          </a:xfrm>
        </p:grpSpPr>
        <p:pic>
          <p:nvPicPr>
            <p:cNvPr id="21" name="Picture 20"/>
            <p:cNvPicPr>
              <a:picLocks noChangeAspect="1"/>
            </p:cNvPicPr>
            <p:nvPr/>
          </p:nvPicPr>
          <p:blipFill>
            <a:blip r:embed="rId4"/>
            <a:stretch>
              <a:fillRect/>
            </a:stretch>
          </p:blipFill>
          <p:spPr>
            <a:xfrm>
              <a:off x="1142680" y="326097"/>
              <a:ext cx="2656779" cy="4080208"/>
            </a:xfrm>
            <a:prstGeom prst="rect">
              <a:avLst/>
            </a:prstGeom>
          </p:spPr>
        </p:pic>
        <p:sp>
          <p:nvSpPr>
            <p:cNvPr id="25" name="Oval 24"/>
            <p:cNvSpPr/>
            <p:nvPr/>
          </p:nvSpPr>
          <p:spPr>
            <a:xfrm>
              <a:off x="2393605" y="580073"/>
              <a:ext cx="253135" cy="314633"/>
            </a:xfrm>
            <a:prstGeom prst="ellipse">
              <a:avLst/>
            </a:prstGeom>
            <a:solidFill>
              <a:schemeClr val="bg1">
                <a:lumMod val="6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2" name="Group 1"/>
          <p:cNvGrpSpPr/>
          <p:nvPr/>
        </p:nvGrpSpPr>
        <p:grpSpPr>
          <a:xfrm>
            <a:off x="6124735" y="1713194"/>
            <a:ext cx="2756199" cy="4192655"/>
            <a:chOff x="3730283" y="382575"/>
            <a:chExt cx="2645151" cy="4023731"/>
          </a:xfrm>
        </p:grpSpPr>
        <p:pic>
          <p:nvPicPr>
            <p:cNvPr id="22" name="Picture 21"/>
            <p:cNvPicPr>
              <a:picLocks noChangeAspect="1"/>
            </p:cNvPicPr>
            <p:nvPr/>
          </p:nvPicPr>
          <p:blipFill>
            <a:blip r:embed="rId5"/>
            <a:stretch>
              <a:fillRect/>
            </a:stretch>
          </p:blipFill>
          <p:spPr>
            <a:xfrm>
              <a:off x="3730283" y="382575"/>
              <a:ext cx="2645151" cy="4023731"/>
            </a:xfrm>
            <a:prstGeom prst="rect">
              <a:avLst/>
            </a:prstGeom>
          </p:spPr>
        </p:pic>
        <p:sp>
          <p:nvSpPr>
            <p:cNvPr id="26" name="Oval 25"/>
            <p:cNvSpPr/>
            <p:nvPr/>
          </p:nvSpPr>
          <p:spPr>
            <a:xfrm>
              <a:off x="4950569" y="684610"/>
              <a:ext cx="253135" cy="314633"/>
            </a:xfrm>
            <a:prstGeom prst="ellipse">
              <a:avLst/>
            </a:prstGeom>
            <a:solidFill>
              <a:schemeClr val="bg1">
                <a:lumMod val="6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Tree>
    <p:extLst>
      <p:ext uri="{BB962C8B-B14F-4D97-AF65-F5344CB8AC3E}">
        <p14:creationId xmlns:p14="http://schemas.microsoft.com/office/powerpoint/2010/main" val="20427467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57855" y="6147409"/>
            <a:ext cx="3006436" cy="66902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267" name="Title 3"/>
          <p:cNvSpPr>
            <a:spLocks noGrp="1"/>
          </p:cNvSpPr>
          <p:nvPr>
            <p:ph type="title"/>
          </p:nvPr>
        </p:nvSpPr>
        <p:spPr/>
        <p:txBody>
          <a:bodyPr/>
          <a:lstStyle/>
          <a:p>
            <a:r>
              <a:rPr lang="en-US" dirty="0">
                <a:latin typeface="Verdana" charset="0"/>
              </a:rPr>
              <a:t>Inscribed Fitting</a:t>
            </a:r>
          </a:p>
        </p:txBody>
      </p:sp>
      <p:sp>
        <p:nvSpPr>
          <p:cNvPr id="11268" name="Content Placeholder 4"/>
          <p:cNvSpPr>
            <a:spLocks noGrp="1"/>
          </p:cNvSpPr>
          <p:nvPr>
            <p:ph sz="quarter" idx="14"/>
          </p:nvPr>
        </p:nvSpPr>
        <p:spPr>
          <a:xfrm>
            <a:off x="480483" y="1241375"/>
            <a:ext cx="11101917" cy="1720415"/>
          </a:xfrm>
        </p:spPr>
        <p:txBody>
          <a:bodyPr/>
          <a:lstStyle/>
          <a:p>
            <a:pPr marL="0" indent="0">
              <a:buNone/>
            </a:pPr>
            <a:r>
              <a:rPr lang="en-US" sz="2400" b="1" dirty="0"/>
              <a:t>Fitting Process</a:t>
            </a:r>
            <a:r>
              <a:rPr lang="en-US" sz="2400" dirty="0"/>
              <a:t>: Alignment &gt; Initial fitting &gt; Pushing outside vertices iteratively</a:t>
            </a:r>
          </a:p>
        </p:txBody>
      </p:sp>
      <p:sp>
        <p:nvSpPr>
          <p:cNvPr id="3" name="Slide Number Placeholder 2"/>
          <p:cNvSpPr>
            <a:spLocks noGrp="1"/>
          </p:cNvSpPr>
          <p:nvPr>
            <p:ph type="sldNum" sz="quarter" idx="15"/>
          </p:nvPr>
        </p:nvSpPr>
        <p:spPr/>
        <p:txBody>
          <a:bodyPr/>
          <a:lstStyle/>
          <a:p>
            <a:pPr>
              <a:defRPr/>
            </a:pPr>
            <a:fld id="{1F3183B9-47F6-7D44-B054-A14E1BAC9B30}" type="slidenum">
              <a:rPr lang="en-US"/>
              <a:pPr>
                <a:defRPr/>
              </a:pPr>
              <a:t>4</a:t>
            </a:fld>
            <a:endParaRPr lang="en-US" dirty="0"/>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4931" y="31699200"/>
            <a:ext cx="2628821" cy="2628821"/>
          </a:xfrm>
          <a:prstGeom prst="rect">
            <a:avLst/>
          </a:prstGeom>
        </p:spPr>
      </p:pic>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131" y="31902400"/>
            <a:ext cx="2628821" cy="2628821"/>
          </a:xfrm>
          <a:prstGeom prst="rect">
            <a:avLst/>
          </a:prstGeom>
        </p:spPr>
      </p:pic>
      <p:pic>
        <p:nvPicPr>
          <p:cNvPr id="8" name="Picture 7"/>
          <p:cNvPicPr>
            <a:picLocks noChangeAspect="1"/>
          </p:cNvPicPr>
          <p:nvPr/>
        </p:nvPicPr>
        <p:blipFill>
          <a:blip r:embed="rId4"/>
          <a:stretch>
            <a:fillRect/>
          </a:stretch>
        </p:blipFill>
        <p:spPr>
          <a:xfrm>
            <a:off x="617128" y="1932437"/>
            <a:ext cx="2313355" cy="3657600"/>
          </a:xfrm>
          <a:prstGeom prst="rect">
            <a:avLst/>
          </a:prstGeom>
        </p:spPr>
      </p:pic>
      <p:pic>
        <p:nvPicPr>
          <p:cNvPr id="9" name="Picture 8"/>
          <p:cNvPicPr>
            <a:picLocks noChangeAspect="1"/>
          </p:cNvPicPr>
          <p:nvPr/>
        </p:nvPicPr>
        <p:blipFill>
          <a:blip r:embed="rId5"/>
          <a:stretch>
            <a:fillRect/>
          </a:stretch>
        </p:blipFill>
        <p:spPr>
          <a:xfrm>
            <a:off x="3641651" y="1930518"/>
            <a:ext cx="2155688" cy="3657600"/>
          </a:xfrm>
          <a:prstGeom prst="rect">
            <a:avLst/>
          </a:prstGeom>
        </p:spPr>
      </p:pic>
      <p:pic>
        <p:nvPicPr>
          <p:cNvPr id="10" name="Picture 9"/>
          <p:cNvPicPr>
            <a:picLocks noChangeAspect="1"/>
          </p:cNvPicPr>
          <p:nvPr/>
        </p:nvPicPr>
        <p:blipFill>
          <a:blip r:embed="rId6"/>
          <a:stretch>
            <a:fillRect/>
          </a:stretch>
        </p:blipFill>
        <p:spPr>
          <a:xfrm>
            <a:off x="6508162" y="1930518"/>
            <a:ext cx="2187432" cy="3657600"/>
          </a:xfrm>
          <a:prstGeom prst="rect">
            <a:avLst/>
          </a:prstGeom>
        </p:spPr>
      </p:pic>
      <p:pic>
        <p:nvPicPr>
          <p:cNvPr id="11" name="Picture 10"/>
          <p:cNvPicPr>
            <a:picLocks noChangeAspect="1"/>
          </p:cNvPicPr>
          <p:nvPr/>
        </p:nvPicPr>
        <p:blipFill>
          <a:blip r:embed="rId7"/>
          <a:stretch>
            <a:fillRect/>
          </a:stretch>
        </p:blipFill>
        <p:spPr>
          <a:xfrm>
            <a:off x="9406416" y="1930518"/>
            <a:ext cx="2175984" cy="3657600"/>
          </a:xfrm>
          <a:prstGeom prst="rect">
            <a:avLst/>
          </a:prstGeom>
        </p:spPr>
      </p:pic>
      <p:sp>
        <p:nvSpPr>
          <p:cNvPr id="12" name="TextBox 11"/>
          <p:cNvSpPr txBox="1"/>
          <p:nvPr/>
        </p:nvSpPr>
        <p:spPr>
          <a:xfrm>
            <a:off x="966698" y="5538215"/>
            <a:ext cx="1382110" cy="338554"/>
          </a:xfrm>
          <a:prstGeom prst="rect">
            <a:avLst/>
          </a:prstGeom>
          <a:noFill/>
        </p:spPr>
        <p:txBody>
          <a:bodyPr wrap="none" rtlCol="0">
            <a:spAutoFit/>
          </a:bodyPr>
          <a:lstStyle/>
          <a:p>
            <a:r>
              <a:rPr lang="en-US" sz="1600" dirty="0"/>
              <a:t>(a) alignment</a:t>
            </a:r>
          </a:p>
        </p:txBody>
      </p:sp>
      <p:sp>
        <p:nvSpPr>
          <p:cNvPr id="13" name="TextBox 12"/>
          <p:cNvSpPr txBox="1"/>
          <p:nvPr/>
        </p:nvSpPr>
        <p:spPr>
          <a:xfrm>
            <a:off x="3773903" y="5538213"/>
            <a:ext cx="1519968" cy="338554"/>
          </a:xfrm>
          <a:prstGeom prst="rect">
            <a:avLst/>
          </a:prstGeom>
          <a:noFill/>
        </p:spPr>
        <p:txBody>
          <a:bodyPr wrap="none" rtlCol="0">
            <a:spAutoFit/>
          </a:bodyPr>
          <a:lstStyle/>
          <a:p>
            <a:r>
              <a:rPr lang="en-US" sz="1600"/>
              <a:t>(b) Initial fitting</a:t>
            </a:r>
            <a:endParaRPr lang="en-US" sz="1600" dirty="0"/>
          </a:p>
        </p:txBody>
      </p:sp>
      <p:sp>
        <p:nvSpPr>
          <p:cNvPr id="14" name="TextBox 13"/>
          <p:cNvSpPr txBox="1"/>
          <p:nvPr/>
        </p:nvSpPr>
        <p:spPr>
          <a:xfrm>
            <a:off x="1757027" y="11674129"/>
            <a:ext cx="2294218" cy="475387"/>
          </a:xfrm>
          <a:prstGeom prst="rect">
            <a:avLst/>
          </a:prstGeom>
          <a:noFill/>
        </p:spPr>
        <p:txBody>
          <a:bodyPr wrap="none" rtlCol="0">
            <a:spAutoFit/>
          </a:bodyPr>
          <a:lstStyle/>
          <a:p>
            <a:r>
              <a:rPr lang="en-US" sz="2489"/>
              <a:t>(c) 1st </a:t>
            </a:r>
            <a:r>
              <a:rPr lang="en-US" sz="2489" dirty="0"/>
              <a:t>iteration</a:t>
            </a:r>
          </a:p>
        </p:txBody>
      </p:sp>
      <p:sp>
        <p:nvSpPr>
          <p:cNvPr id="15" name="TextBox 14"/>
          <p:cNvSpPr txBox="1"/>
          <p:nvPr/>
        </p:nvSpPr>
        <p:spPr>
          <a:xfrm>
            <a:off x="5036139" y="11676160"/>
            <a:ext cx="2507418" cy="475387"/>
          </a:xfrm>
          <a:prstGeom prst="rect">
            <a:avLst/>
          </a:prstGeom>
          <a:noFill/>
        </p:spPr>
        <p:txBody>
          <a:bodyPr wrap="none" rtlCol="0">
            <a:spAutoFit/>
          </a:bodyPr>
          <a:lstStyle/>
          <a:p>
            <a:r>
              <a:rPr lang="en-US" sz="2489"/>
              <a:t>(d) 10th </a:t>
            </a:r>
            <a:r>
              <a:rPr lang="en-US" sz="2489" dirty="0"/>
              <a:t>iteration</a:t>
            </a:r>
          </a:p>
        </p:txBody>
      </p:sp>
      <p:sp>
        <p:nvSpPr>
          <p:cNvPr id="16" name="TextBox 15"/>
          <p:cNvSpPr txBox="1"/>
          <p:nvPr/>
        </p:nvSpPr>
        <p:spPr>
          <a:xfrm>
            <a:off x="1960227" y="11877329"/>
            <a:ext cx="2294218" cy="475387"/>
          </a:xfrm>
          <a:prstGeom prst="rect">
            <a:avLst/>
          </a:prstGeom>
          <a:noFill/>
        </p:spPr>
        <p:txBody>
          <a:bodyPr wrap="none" rtlCol="0">
            <a:spAutoFit/>
          </a:bodyPr>
          <a:lstStyle/>
          <a:p>
            <a:r>
              <a:rPr lang="en-US" sz="2489"/>
              <a:t>(c) 1st </a:t>
            </a:r>
            <a:r>
              <a:rPr lang="en-US" sz="2489" dirty="0"/>
              <a:t>iteration</a:t>
            </a:r>
          </a:p>
        </p:txBody>
      </p:sp>
      <p:sp>
        <p:nvSpPr>
          <p:cNvPr id="17" name="TextBox 16"/>
          <p:cNvSpPr txBox="1"/>
          <p:nvPr/>
        </p:nvSpPr>
        <p:spPr>
          <a:xfrm>
            <a:off x="5239339" y="11879360"/>
            <a:ext cx="2507418" cy="475387"/>
          </a:xfrm>
          <a:prstGeom prst="rect">
            <a:avLst/>
          </a:prstGeom>
          <a:noFill/>
        </p:spPr>
        <p:txBody>
          <a:bodyPr wrap="none" rtlCol="0">
            <a:spAutoFit/>
          </a:bodyPr>
          <a:lstStyle/>
          <a:p>
            <a:r>
              <a:rPr lang="en-US" sz="2489"/>
              <a:t>(d) 10th </a:t>
            </a:r>
            <a:r>
              <a:rPr lang="en-US" sz="2489" dirty="0"/>
              <a:t>iteration</a:t>
            </a:r>
          </a:p>
        </p:txBody>
      </p:sp>
      <p:sp>
        <p:nvSpPr>
          <p:cNvPr id="18" name="TextBox 17"/>
          <p:cNvSpPr txBox="1"/>
          <p:nvPr/>
        </p:nvSpPr>
        <p:spPr>
          <a:xfrm>
            <a:off x="2163427" y="12080529"/>
            <a:ext cx="2294218" cy="475387"/>
          </a:xfrm>
          <a:prstGeom prst="rect">
            <a:avLst/>
          </a:prstGeom>
          <a:noFill/>
        </p:spPr>
        <p:txBody>
          <a:bodyPr wrap="none" rtlCol="0">
            <a:spAutoFit/>
          </a:bodyPr>
          <a:lstStyle/>
          <a:p>
            <a:r>
              <a:rPr lang="en-US" sz="2489"/>
              <a:t>(c) 1st </a:t>
            </a:r>
            <a:r>
              <a:rPr lang="en-US" sz="2489" dirty="0"/>
              <a:t>iteration</a:t>
            </a:r>
          </a:p>
        </p:txBody>
      </p:sp>
      <p:sp>
        <p:nvSpPr>
          <p:cNvPr id="19" name="TextBox 18"/>
          <p:cNvSpPr txBox="1"/>
          <p:nvPr/>
        </p:nvSpPr>
        <p:spPr>
          <a:xfrm>
            <a:off x="5442539" y="12082560"/>
            <a:ext cx="2507418" cy="475387"/>
          </a:xfrm>
          <a:prstGeom prst="rect">
            <a:avLst/>
          </a:prstGeom>
          <a:noFill/>
        </p:spPr>
        <p:txBody>
          <a:bodyPr wrap="none" rtlCol="0">
            <a:spAutoFit/>
          </a:bodyPr>
          <a:lstStyle/>
          <a:p>
            <a:r>
              <a:rPr lang="en-US" sz="2489"/>
              <a:t>(d) 10th </a:t>
            </a:r>
            <a:r>
              <a:rPr lang="en-US" sz="2489" dirty="0"/>
              <a:t>iteration</a:t>
            </a:r>
          </a:p>
        </p:txBody>
      </p:sp>
      <p:sp>
        <p:nvSpPr>
          <p:cNvPr id="20" name="TextBox 19"/>
          <p:cNvSpPr txBox="1"/>
          <p:nvPr/>
        </p:nvSpPr>
        <p:spPr>
          <a:xfrm>
            <a:off x="2366627" y="12283729"/>
            <a:ext cx="2294218" cy="475387"/>
          </a:xfrm>
          <a:prstGeom prst="rect">
            <a:avLst/>
          </a:prstGeom>
          <a:noFill/>
        </p:spPr>
        <p:txBody>
          <a:bodyPr wrap="none" rtlCol="0">
            <a:spAutoFit/>
          </a:bodyPr>
          <a:lstStyle/>
          <a:p>
            <a:r>
              <a:rPr lang="en-US" sz="2489"/>
              <a:t>(c) 1st </a:t>
            </a:r>
            <a:r>
              <a:rPr lang="en-US" sz="2489" dirty="0"/>
              <a:t>iteration</a:t>
            </a:r>
          </a:p>
        </p:txBody>
      </p:sp>
      <p:sp>
        <p:nvSpPr>
          <p:cNvPr id="21" name="TextBox 20"/>
          <p:cNvSpPr txBox="1"/>
          <p:nvPr/>
        </p:nvSpPr>
        <p:spPr>
          <a:xfrm>
            <a:off x="5645739" y="12285760"/>
            <a:ext cx="2507418" cy="475387"/>
          </a:xfrm>
          <a:prstGeom prst="rect">
            <a:avLst/>
          </a:prstGeom>
          <a:noFill/>
        </p:spPr>
        <p:txBody>
          <a:bodyPr wrap="none" rtlCol="0">
            <a:spAutoFit/>
          </a:bodyPr>
          <a:lstStyle/>
          <a:p>
            <a:r>
              <a:rPr lang="en-US" sz="2489"/>
              <a:t>(d) 10th </a:t>
            </a:r>
            <a:r>
              <a:rPr lang="en-US" sz="2489" dirty="0"/>
              <a:t>iteration</a:t>
            </a:r>
          </a:p>
        </p:txBody>
      </p:sp>
      <p:sp>
        <p:nvSpPr>
          <p:cNvPr id="22" name="TextBox 21"/>
          <p:cNvSpPr txBox="1"/>
          <p:nvPr/>
        </p:nvSpPr>
        <p:spPr>
          <a:xfrm>
            <a:off x="6702528" y="5538213"/>
            <a:ext cx="1491114" cy="338554"/>
          </a:xfrm>
          <a:prstGeom prst="rect">
            <a:avLst/>
          </a:prstGeom>
          <a:noFill/>
        </p:spPr>
        <p:txBody>
          <a:bodyPr wrap="none" rtlCol="0">
            <a:spAutoFit/>
          </a:bodyPr>
          <a:lstStyle/>
          <a:p>
            <a:r>
              <a:rPr lang="en-US" sz="1600"/>
              <a:t>(c) 1</a:t>
            </a:r>
            <a:r>
              <a:rPr lang="en-US" sz="1600" baseline="30000"/>
              <a:t>st</a:t>
            </a:r>
            <a:r>
              <a:rPr lang="en-US" sz="1600"/>
              <a:t> iteration</a:t>
            </a:r>
            <a:endParaRPr lang="en-US" sz="1600" dirty="0"/>
          </a:p>
        </p:txBody>
      </p:sp>
      <p:sp>
        <p:nvSpPr>
          <p:cNvPr id="23" name="TextBox 22"/>
          <p:cNvSpPr txBox="1"/>
          <p:nvPr/>
        </p:nvSpPr>
        <p:spPr>
          <a:xfrm>
            <a:off x="9595060" y="5588604"/>
            <a:ext cx="1622560" cy="338554"/>
          </a:xfrm>
          <a:prstGeom prst="rect">
            <a:avLst/>
          </a:prstGeom>
          <a:noFill/>
        </p:spPr>
        <p:txBody>
          <a:bodyPr wrap="none" rtlCol="0">
            <a:spAutoFit/>
          </a:bodyPr>
          <a:lstStyle/>
          <a:p>
            <a:r>
              <a:rPr lang="en-US" sz="1600" dirty="0"/>
              <a:t>(d) 10</a:t>
            </a:r>
            <a:r>
              <a:rPr lang="en-US" sz="1600" baseline="30000" dirty="0"/>
              <a:t>th</a:t>
            </a:r>
            <a:r>
              <a:rPr lang="en-US" sz="1600" dirty="0"/>
              <a:t> iteration</a:t>
            </a:r>
          </a:p>
        </p:txBody>
      </p:sp>
    </p:spTree>
    <p:extLst>
      <p:ext uri="{BB962C8B-B14F-4D97-AF65-F5344CB8AC3E}">
        <p14:creationId xmlns:p14="http://schemas.microsoft.com/office/powerpoint/2010/main" val="332870440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3"/>
          <p:cNvSpPr>
            <a:spLocks noGrp="1"/>
          </p:cNvSpPr>
          <p:nvPr>
            <p:ph type="title"/>
          </p:nvPr>
        </p:nvSpPr>
        <p:spPr/>
        <p:txBody>
          <a:bodyPr/>
          <a:lstStyle/>
          <a:p>
            <a:r>
              <a:rPr lang="en-US" sz="2400" dirty="0">
                <a:latin typeface="Verdana" charset="0"/>
              </a:rPr>
              <a:t>Software</a:t>
            </a:r>
            <a:br>
              <a:rPr lang="en-US" sz="2400" dirty="0">
                <a:latin typeface="Verdana" charset="0"/>
              </a:rPr>
            </a:br>
            <a:r>
              <a:rPr lang="en-US" sz="2400" dirty="0">
                <a:latin typeface="Verdana" charset="0"/>
              </a:rPr>
              <a:t>Demonstration</a:t>
            </a:r>
          </a:p>
        </p:txBody>
      </p:sp>
      <p:sp>
        <p:nvSpPr>
          <p:cNvPr id="3" name="Slide Number Placeholder 2"/>
          <p:cNvSpPr>
            <a:spLocks noGrp="1"/>
          </p:cNvSpPr>
          <p:nvPr>
            <p:ph type="sldNum" sz="quarter" idx="10"/>
          </p:nvPr>
        </p:nvSpPr>
        <p:spPr/>
        <p:txBody>
          <a:bodyPr/>
          <a:lstStyle/>
          <a:p>
            <a:pPr>
              <a:defRPr/>
            </a:pPr>
            <a:fld id="{1F3183B9-47F6-7D44-B054-A14E1BAC9B30}" type="slidenum">
              <a:rPr lang="en-US"/>
              <a:pPr>
                <a:defRPr/>
              </a:pPr>
              <a:t>5</a:t>
            </a:fld>
            <a:endParaRPr lang="en-US" dirty="0"/>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4931" y="31699200"/>
            <a:ext cx="2628821" cy="2628821"/>
          </a:xfrm>
          <a:prstGeom prst="rect">
            <a:avLst/>
          </a:prstGeom>
        </p:spPr>
      </p:pic>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131" y="31902400"/>
            <a:ext cx="2628821" cy="2628821"/>
          </a:xfrm>
          <a:prstGeom prst="rect">
            <a:avLst/>
          </a:prstGeom>
        </p:spPr>
      </p:pic>
      <p:sp>
        <p:nvSpPr>
          <p:cNvPr id="4" name="TextBox 3"/>
          <p:cNvSpPr txBox="1"/>
          <p:nvPr/>
        </p:nvSpPr>
        <p:spPr>
          <a:xfrm>
            <a:off x="530007" y="2779075"/>
            <a:ext cx="2249334" cy="923330"/>
          </a:xfrm>
          <a:prstGeom prst="rect">
            <a:avLst/>
          </a:prstGeom>
          <a:noFill/>
        </p:spPr>
        <p:txBody>
          <a:bodyPr wrap="none" rtlCol="0">
            <a:spAutoFit/>
          </a:bodyPr>
          <a:lstStyle/>
          <a:p>
            <a:pPr marL="342900" indent="-342900">
              <a:buFont typeface="+mj-lt"/>
              <a:buAutoNum type="arabicPeriod"/>
            </a:pPr>
            <a:r>
              <a:rPr lang="en-US" dirty="0"/>
              <a:t>Alignment Model</a:t>
            </a:r>
          </a:p>
          <a:p>
            <a:pPr marL="342900" indent="-342900">
              <a:buFont typeface="+mj-lt"/>
              <a:buAutoNum type="arabicPeriod"/>
            </a:pPr>
            <a:r>
              <a:rPr lang="en-US" dirty="0"/>
              <a:t>Initial Fitting</a:t>
            </a:r>
          </a:p>
          <a:p>
            <a:pPr marL="342900" indent="-342900">
              <a:buFont typeface="+mj-lt"/>
              <a:buAutoNum type="arabicPeriod"/>
            </a:pPr>
            <a:r>
              <a:rPr lang="en-US" dirty="0"/>
              <a:t>Inscribed Fitting</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1777" y="356043"/>
            <a:ext cx="7852242" cy="5889182"/>
          </a:xfrm>
          <a:prstGeom prst="rect">
            <a:avLst/>
          </a:prstGeom>
        </p:spPr>
      </p:pic>
    </p:spTree>
    <p:extLst>
      <p:ext uri="{BB962C8B-B14F-4D97-AF65-F5344CB8AC3E}">
        <p14:creationId xmlns:p14="http://schemas.microsoft.com/office/powerpoint/2010/main" val="63212442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3"/>
          <p:cNvSpPr>
            <a:spLocks noGrp="1"/>
          </p:cNvSpPr>
          <p:nvPr>
            <p:ph type="title"/>
          </p:nvPr>
        </p:nvSpPr>
        <p:spPr/>
        <p:txBody>
          <a:bodyPr/>
          <a:lstStyle/>
          <a:p>
            <a:r>
              <a:rPr lang="en-US" dirty="0"/>
              <a:t>Fitting Result</a:t>
            </a:r>
            <a:endParaRPr lang="en-US" dirty="0">
              <a:latin typeface="Verdana" charset="0"/>
            </a:endParaRPr>
          </a:p>
        </p:txBody>
      </p:sp>
      <p:sp>
        <p:nvSpPr>
          <p:cNvPr id="11268" name="Content Placeholder 4"/>
          <p:cNvSpPr>
            <a:spLocks noGrp="1"/>
          </p:cNvSpPr>
          <p:nvPr>
            <p:ph sz="quarter" idx="14"/>
          </p:nvPr>
        </p:nvSpPr>
        <p:spPr>
          <a:xfrm>
            <a:off x="480483" y="1420811"/>
            <a:ext cx="11101917" cy="4389437"/>
          </a:xfrm>
        </p:spPr>
        <p:txBody>
          <a:bodyPr/>
          <a:lstStyle/>
          <a:p>
            <a:r>
              <a:rPr lang="en-US" sz="2400" dirty="0">
                <a:latin typeface="Verdana" charset="0"/>
              </a:rPr>
              <a:t>PPE level: mean 11.0 mm, 95</a:t>
            </a:r>
            <a:r>
              <a:rPr lang="en-US" sz="2400" baseline="30000" dirty="0">
                <a:latin typeface="Verdana" charset="0"/>
              </a:rPr>
              <a:t>th</a:t>
            </a:r>
            <a:r>
              <a:rPr lang="en-US" sz="2400" dirty="0">
                <a:latin typeface="Verdana" charset="0"/>
              </a:rPr>
              <a:t> %tile 15.0 mm, RMSE 11.5 mm</a:t>
            </a:r>
            <a:endParaRPr lang="en-US" sz="2000" dirty="0">
              <a:latin typeface="Verdana" charset="0"/>
            </a:endParaRPr>
          </a:p>
        </p:txBody>
      </p:sp>
      <p:sp>
        <p:nvSpPr>
          <p:cNvPr id="3" name="Slide Number Placeholder 2"/>
          <p:cNvSpPr>
            <a:spLocks noGrp="1"/>
          </p:cNvSpPr>
          <p:nvPr>
            <p:ph type="sldNum" sz="quarter" idx="15"/>
          </p:nvPr>
        </p:nvSpPr>
        <p:spPr/>
        <p:txBody>
          <a:bodyPr/>
          <a:lstStyle/>
          <a:p>
            <a:pPr>
              <a:defRPr/>
            </a:pPr>
            <a:fld id="{1F3183B9-47F6-7D44-B054-A14E1BAC9B30}" type="slidenum">
              <a:rPr lang="en-US"/>
              <a:pPr>
                <a:defRPr/>
              </a:pPr>
              <a:t>6</a:t>
            </a:fld>
            <a:endParaRPr lang="en-US" dirty="0"/>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4931" y="31699200"/>
            <a:ext cx="2628821" cy="2628821"/>
          </a:xfrm>
          <a:prstGeom prst="rect">
            <a:avLst/>
          </a:prstGeom>
        </p:spPr>
      </p:pic>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131" y="31902400"/>
            <a:ext cx="2628821" cy="2628821"/>
          </a:xfrm>
          <a:prstGeom prst="rect">
            <a:avLst/>
          </a:prstGeom>
        </p:spPr>
      </p:pic>
      <p:grpSp>
        <p:nvGrpSpPr>
          <p:cNvPr id="4" name="Group 3"/>
          <p:cNvGrpSpPr/>
          <p:nvPr/>
        </p:nvGrpSpPr>
        <p:grpSpPr>
          <a:xfrm>
            <a:off x="1977380" y="2144710"/>
            <a:ext cx="8505895" cy="4100515"/>
            <a:chOff x="727720" y="3222326"/>
            <a:chExt cx="5597902" cy="2698632"/>
          </a:xfrm>
        </p:grpSpPr>
        <p:pic>
          <p:nvPicPr>
            <p:cNvPr id="16" name="Picture 15"/>
            <p:cNvPicPr>
              <a:picLocks noChangeAspect="1"/>
            </p:cNvPicPr>
            <p:nvPr/>
          </p:nvPicPr>
          <p:blipFill>
            <a:blip r:embed="rId4"/>
            <a:stretch>
              <a:fillRect/>
            </a:stretch>
          </p:blipFill>
          <p:spPr>
            <a:xfrm>
              <a:off x="727720" y="3222327"/>
              <a:ext cx="1360354" cy="2669595"/>
            </a:xfrm>
            <a:prstGeom prst="rect">
              <a:avLst/>
            </a:prstGeom>
          </p:spPr>
        </p:pic>
        <p:pic>
          <p:nvPicPr>
            <p:cNvPr id="17" name="Picture 16"/>
            <p:cNvPicPr>
              <a:picLocks noChangeAspect="1"/>
            </p:cNvPicPr>
            <p:nvPr/>
          </p:nvPicPr>
          <p:blipFill>
            <a:blip r:embed="rId5"/>
            <a:stretch>
              <a:fillRect/>
            </a:stretch>
          </p:blipFill>
          <p:spPr>
            <a:xfrm>
              <a:off x="2181877" y="3222327"/>
              <a:ext cx="1406818" cy="2669595"/>
            </a:xfrm>
            <a:prstGeom prst="rect">
              <a:avLst/>
            </a:prstGeom>
          </p:spPr>
        </p:pic>
        <p:pic>
          <p:nvPicPr>
            <p:cNvPr id="18" name="Picture 17"/>
            <p:cNvPicPr>
              <a:picLocks noChangeAspect="1"/>
            </p:cNvPicPr>
            <p:nvPr/>
          </p:nvPicPr>
          <p:blipFill>
            <a:blip r:embed="rId6"/>
            <a:stretch>
              <a:fillRect/>
            </a:stretch>
          </p:blipFill>
          <p:spPr>
            <a:xfrm>
              <a:off x="3663977" y="3222326"/>
              <a:ext cx="920277" cy="2669595"/>
            </a:xfrm>
            <a:prstGeom prst="rect">
              <a:avLst/>
            </a:prstGeom>
          </p:spPr>
        </p:pic>
        <p:pic>
          <p:nvPicPr>
            <p:cNvPr id="19" name="Picture 18"/>
            <p:cNvPicPr>
              <a:picLocks noChangeAspect="1"/>
            </p:cNvPicPr>
            <p:nvPr/>
          </p:nvPicPr>
          <p:blipFill>
            <a:blip r:embed="rId7"/>
            <a:stretch>
              <a:fillRect/>
            </a:stretch>
          </p:blipFill>
          <p:spPr>
            <a:xfrm>
              <a:off x="4711254" y="3222326"/>
              <a:ext cx="1520812" cy="2698632"/>
            </a:xfrm>
            <a:prstGeom prst="rect">
              <a:avLst/>
            </a:prstGeom>
          </p:spPr>
        </p:pic>
        <p:pic>
          <p:nvPicPr>
            <p:cNvPr id="20" name="Picture 19"/>
            <p:cNvPicPr>
              <a:picLocks noChangeAspect="1"/>
            </p:cNvPicPr>
            <p:nvPr/>
          </p:nvPicPr>
          <p:blipFill>
            <a:blip r:embed="rId8"/>
            <a:stretch>
              <a:fillRect/>
            </a:stretch>
          </p:blipFill>
          <p:spPr>
            <a:xfrm flipH="1">
              <a:off x="5749164" y="4912096"/>
              <a:ext cx="173810" cy="871017"/>
            </a:xfrm>
            <a:prstGeom prst="rect">
              <a:avLst/>
            </a:prstGeom>
          </p:spPr>
        </p:pic>
        <p:sp>
          <p:nvSpPr>
            <p:cNvPr id="21" name="TextBox 20"/>
            <p:cNvSpPr txBox="1"/>
            <p:nvPr/>
          </p:nvSpPr>
          <p:spPr>
            <a:xfrm>
              <a:off x="5860170" y="4770201"/>
              <a:ext cx="465452" cy="195761"/>
            </a:xfrm>
            <a:prstGeom prst="rect">
              <a:avLst/>
            </a:prstGeom>
            <a:noFill/>
          </p:spPr>
          <p:txBody>
            <a:bodyPr wrap="none" rtlCol="0">
              <a:spAutoFit/>
            </a:bodyPr>
            <a:lstStyle/>
            <a:p>
              <a:r>
                <a:rPr lang="en-US" sz="1333" dirty="0"/>
                <a:t>50 mm</a:t>
              </a:r>
            </a:p>
          </p:txBody>
        </p:sp>
        <p:sp>
          <p:nvSpPr>
            <p:cNvPr id="22" name="TextBox 21"/>
            <p:cNvSpPr txBox="1"/>
            <p:nvPr/>
          </p:nvSpPr>
          <p:spPr>
            <a:xfrm>
              <a:off x="5836069" y="5613181"/>
              <a:ext cx="434858" cy="195761"/>
            </a:xfrm>
            <a:prstGeom prst="rect">
              <a:avLst/>
            </a:prstGeom>
            <a:noFill/>
          </p:spPr>
          <p:txBody>
            <a:bodyPr wrap="none" rtlCol="0">
              <a:spAutoFit/>
            </a:bodyPr>
            <a:lstStyle/>
            <a:p>
              <a:r>
                <a:rPr lang="en-US" sz="1333" dirty="0"/>
                <a:t> 0 mm</a:t>
              </a:r>
            </a:p>
          </p:txBody>
        </p:sp>
        <p:sp>
          <p:nvSpPr>
            <p:cNvPr id="23" name="Oval 22"/>
            <p:cNvSpPr/>
            <p:nvPr/>
          </p:nvSpPr>
          <p:spPr>
            <a:xfrm>
              <a:off x="1314015" y="3476145"/>
              <a:ext cx="134223" cy="192947"/>
            </a:xfrm>
            <a:prstGeom prst="ellipse">
              <a:avLst/>
            </a:prstGeom>
            <a:solidFill>
              <a:schemeClr val="bg1">
                <a:lumMod val="8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12674164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3"/>
          <p:cNvSpPr>
            <a:spLocks noGrp="1"/>
          </p:cNvSpPr>
          <p:nvPr>
            <p:ph type="title"/>
          </p:nvPr>
        </p:nvSpPr>
        <p:spPr/>
        <p:txBody>
          <a:bodyPr/>
          <a:lstStyle/>
          <a:p>
            <a:r>
              <a:rPr lang="en-US" dirty="0"/>
              <a:t>Fitting Result</a:t>
            </a:r>
            <a:endParaRPr lang="en-US" dirty="0">
              <a:latin typeface="Verdana" charset="0"/>
            </a:endParaRPr>
          </a:p>
        </p:txBody>
      </p:sp>
      <p:sp>
        <p:nvSpPr>
          <p:cNvPr id="11268" name="Content Placeholder 4"/>
          <p:cNvSpPr>
            <a:spLocks noGrp="1"/>
          </p:cNvSpPr>
          <p:nvPr>
            <p:ph sz="quarter" idx="14"/>
          </p:nvPr>
        </p:nvSpPr>
        <p:spPr>
          <a:xfrm>
            <a:off x="559570" y="1420811"/>
            <a:ext cx="11101917" cy="4389437"/>
          </a:xfrm>
        </p:spPr>
        <p:txBody>
          <a:bodyPr/>
          <a:lstStyle/>
          <a:p>
            <a:r>
              <a:rPr lang="en-US" sz="2400" dirty="0">
                <a:latin typeface="Verdana" charset="0"/>
              </a:rPr>
              <a:t>ENC level: mean 11.6 mm, 95</a:t>
            </a:r>
            <a:r>
              <a:rPr lang="en-US" sz="2400" baseline="30000" dirty="0">
                <a:latin typeface="Verdana" charset="0"/>
              </a:rPr>
              <a:t>th</a:t>
            </a:r>
            <a:r>
              <a:rPr lang="en-US" sz="2400" dirty="0">
                <a:latin typeface="Verdana" charset="0"/>
              </a:rPr>
              <a:t> %tile 16.5 mm, RMSE 12.0 mm</a:t>
            </a:r>
            <a:endParaRPr lang="en-US" sz="2000" dirty="0">
              <a:latin typeface="Verdana" charset="0"/>
            </a:endParaRPr>
          </a:p>
        </p:txBody>
      </p:sp>
      <p:sp>
        <p:nvSpPr>
          <p:cNvPr id="3" name="Slide Number Placeholder 2"/>
          <p:cNvSpPr>
            <a:spLocks noGrp="1"/>
          </p:cNvSpPr>
          <p:nvPr>
            <p:ph type="sldNum" sz="quarter" idx="15"/>
          </p:nvPr>
        </p:nvSpPr>
        <p:spPr/>
        <p:txBody>
          <a:bodyPr/>
          <a:lstStyle/>
          <a:p>
            <a:pPr>
              <a:defRPr/>
            </a:pPr>
            <a:fld id="{1F3183B9-47F6-7D44-B054-A14E1BAC9B30}" type="slidenum">
              <a:rPr lang="en-US"/>
              <a:pPr>
                <a:defRPr/>
              </a:pPr>
              <a:t>7</a:t>
            </a:fld>
            <a:endParaRPr lang="en-US" dirty="0"/>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4931" y="31699200"/>
            <a:ext cx="2628821" cy="2628821"/>
          </a:xfrm>
          <a:prstGeom prst="rect">
            <a:avLst/>
          </a:prstGeom>
        </p:spPr>
      </p:pic>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131" y="31902400"/>
            <a:ext cx="2628821" cy="2628821"/>
          </a:xfrm>
          <a:prstGeom prst="rect">
            <a:avLst/>
          </a:prstGeom>
        </p:spPr>
      </p:pic>
      <p:grpSp>
        <p:nvGrpSpPr>
          <p:cNvPr id="4" name="Group 3"/>
          <p:cNvGrpSpPr/>
          <p:nvPr/>
        </p:nvGrpSpPr>
        <p:grpSpPr>
          <a:xfrm>
            <a:off x="2022576" y="2074426"/>
            <a:ext cx="8519456" cy="4170799"/>
            <a:chOff x="1098698" y="2060233"/>
            <a:chExt cx="5704607" cy="2792757"/>
          </a:xfrm>
        </p:grpSpPr>
        <p:pic>
          <p:nvPicPr>
            <p:cNvPr id="16" name="Picture 15"/>
            <p:cNvPicPr>
              <a:picLocks noChangeAspect="1"/>
            </p:cNvPicPr>
            <p:nvPr/>
          </p:nvPicPr>
          <p:blipFill>
            <a:blip r:embed="rId4"/>
            <a:stretch>
              <a:fillRect/>
            </a:stretch>
          </p:blipFill>
          <p:spPr>
            <a:xfrm>
              <a:off x="5104400" y="2109575"/>
              <a:ext cx="1651549" cy="2709626"/>
            </a:xfrm>
            <a:prstGeom prst="rect">
              <a:avLst/>
            </a:prstGeom>
          </p:spPr>
        </p:pic>
        <p:pic>
          <p:nvPicPr>
            <p:cNvPr id="17" name="Picture 16"/>
            <p:cNvPicPr>
              <a:picLocks noChangeAspect="1"/>
            </p:cNvPicPr>
            <p:nvPr/>
          </p:nvPicPr>
          <p:blipFill>
            <a:blip r:embed="rId5"/>
            <a:stretch>
              <a:fillRect/>
            </a:stretch>
          </p:blipFill>
          <p:spPr>
            <a:xfrm>
              <a:off x="2603504" y="2060233"/>
              <a:ext cx="1573384" cy="2792757"/>
            </a:xfrm>
            <a:prstGeom prst="rect">
              <a:avLst/>
            </a:prstGeom>
          </p:spPr>
        </p:pic>
        <p:pic>
          <p:nvPicPr>
            <p:cNvPr id="18" name="Picture 17"/>
            <p:cNvPicPr>
              <a:picLocks noChangeAspect="1"/>
            </p:cNvPicPr>
            <p:nvPr/>
          </p:nvPicPr>
          <p:blipFill>
            <a:blip r:embed="rId6"/>
            <a:stretch>
              <a:fillRect/>
            </a:stretch>
          </p:blipFill>
          <p:spPr>
            <a:xfrm>
              <a:off x="4176888" y="2080538"/>
              <a:ext cx="1012730" cy="2753360"/>
            </a:xfrm>
            <a:prstGeom prst="rect">
              <a:avLst/>
            </a:prstGeom>
          </p:spPr>
        </p:pic>
        <p:pic>
          <p:nvPicPr>
            <p:cNvPr id="19" name="Picture 18"/>
            <p:cNvPicPr>
              <a:picLocks noChangeAspect="1"/>
            </p:cNvPicPr>
            <p:nvPr/>
          </p:nvPicPr>
          <p:blipFill>
            <a:blip r:embed="rId7"/>
            <a:stretch>
              <a:fillRect/>
            </a:stretch>
          </p:blipFill>
          <p:spPr>
            <a:xfrm>
              <a:off x="1098698" y="2154089"/>
              <a:ext cx="1533029" cy="2665112"/>
            </a:xfrm>
            <a:prstGeom prst="rect">
              <a:avLst/>
            </a:prstGeom>
          </p:spPr>
        </p:pic>
        <p:pic>
          <p:nvPicPr>
            <p:cNvPr id="20" name="Picture 19"/>
            <p:cNvPicPr>
              <a:picLocks noChangeAspect="1"/>
            </p:cNvPicPr>
            <p:nvPr/>
          </p:nvPicPr>
          <p:blipFill>
            <a:blip r:embed="rId8"/>
            <a:stretch>
              <a:fillRect/>
            </a:stretch>
          </p:blipFill>
          <p:spPr>
            <a:xfrm flipH="1">
              <a:off x="6218729" y="3844128"/>
              <a:ext cx="173810" cy="871017"/>
            </a:xfrm>
            <a:prstGeom prst="rect">
              <a:avLst/>
            </a:prstGeom>
          </p:spPr>
        </p:pic>
        <p:sp>
          <p:nvSpPr>
            <p:cNvPr id="21" name="TextBox 20"/>
            <p:cNvSpPr txBox="1"/>
            <p:nvPr/>
          </p:nvSpPr>
          <p:spPr>
            <a:xfrm>
              <a:off x="6329735" y="3702233"/>
              <a:ext cx="473570" cy="199174"/>
            </a:xfrm>
            <a:prstGeom prst="rect">
              <a:avLst/>
            </a:prstGeom>
            <a:noFill/>
          </p:spPr>
          <p:txBody>
            <a:bodyPr wrap="none" rtlCol="0">
              <a:spAutoFit/>
            </a:bodyPr>
            <a:lstStyle/>
            <a:p>
              <a:r>
                <a:rPr lang="en-US" sz="1333" dirty="0"/>
                <a:t>50 mm</a:t>
              </a:r>
            </a:p>
          </p:txBody>
        </p:sp>
        <p:sp>
          <p:nvSpPr>
            <p:cNvPr id="22" name="TextBox 21"/>
            <p:cNvSpPr txBox="1"/>
            <p:nvPr/>
          </p:nvSpPr>
          <p:spPr>
            <a:xfrm>
              <a:off x="6305634" y="4545213"/>
              <a:ext cx="442442" cy="199174"/>
            </a:xfrm>
            <a:prstGeom prst="rect">
              <a:avLst/>
            </a:prstGeom>
            <a:noFill/>
          </p:spPr>
          <p:txBody>
            <a:bodyPr wrap="none" rtlCol="0">
              <a:spAutoFit/>
            </a:bodyPr>
            <a:lstStyle/>
            <a:p>
              <a:r>
                <a:rPr lang="en-US" sz="1333" dirty="0"/>
                <a:t> 0 mm</a:t>
              </a:r>
            </a:p>
          </p:txBody>
        </p:sp>
        <p:sp>
          <p:nvSpPr>
            <p:cNvPr id="23" name="Oval 22"/>
            <p:cNvSpPr/>
            <p:nvPr/>
          </p:nvSpPr>
          <p:spPr>
            <a:xfrm>
              <a:off x="1822280" y="2354327"/>
              <a:ext cx="134223" cy="192947"/>
            </a:xfrm>
            <a:prstGeom prst="ellipse">
              <a:avLst/>
            </a:prstGeom>
            <a:solidFill>
              <a:schemeClr val="bg1">
                <a:lumMod val="8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91206314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AD3D81-B76E-984C-9ECD-B17633CB8705}"/>
              </a:ext>
            </a:extLst>
          </p:cNvPr>
          <p:cNvSpPr>
            <a:spLocks noGrp="1"/>
          </p:cNvSpPr>
          <p:nvPr>
            <p:ph type="title"/>
          </p:nvPr>
        </p:nvSpPr>
        <p:spPr/>
        <p:txBody>
          <a:bodyPr/>
          <a:lstStyle/>
          <a:p>
            <a:r>
              <a:rPr lang="en-US" dirty="0"/>
              <a:t>Worker Posture Monitoring</a:t>
            </a:r>
          </a:p>
        </p:txBody>
      </p:sp>
      <p:sp>
        <p:nvSpPr>
          <p:cNvPr id="5" name="Text Placeholder 4">
            <a:extLst>
              <a:ext uri="{FF2B5EF4-FFF2-40B4-BE49-F238E27FC236}">
                <a16:creationId xmlns:a16="http://schemas.microsoft.com/office/drawing/2014/main" id="{6415F50C-EDC5-0747-9B63-DFFAFB3137C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7341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457200" y="1442745"/>
            <a:ext cx="5936974" cy="968115"/>
          </a:xfrm>
        </p:spPr>
        <p:txBody>
          <a:bodyPr/>
          <a:lstStyle/>
          <a:p>
            <a:r>
              <a:rPr lang="en-US" sz="2800" dirty="0"/>
              <a:t>Requested to replace a manual posture coding procedure</a:t>
            </a:r>
          </a:p>
          <a:p>
            <a:pPr lvl="1"/>
            <a:r>
              <a:rPr lang="en-US" sz="2400" dirty="0"/>
              <a:t>An office furniture company conducted a series of studies analyzing workers’ postures</a:t>
            </a:r>
          </a:p>
          <a:p>
            <a:pPr lvl="1"/>
            <a:r>
              <a:rPr lang="en-US" sz="2400" dirty="0"/>
              <a:t>Videotaped worker postures and </a:t>
            </a:r>
            <a:r>
              <a:rPr lang="en-US" sz="2400" b="1" dirty="0"/>
              <a:t>manually</a:t>
            </a:r>
            <a:r>
              <a:rPr lang="en-US" sz="2400" dirty="0"/>
              <a:t> coded posture changes over time while watching the videos</a:t>
            </a:r>
          </a:p>
          <a:p>
            <a:pPr lvl="1"/>
            <a:r>
              <a:rPr lang="en-US" sz="2400" dirty="0"/>
              <a:t>Time consuming, not consistent across raters, and hard to quantify postures (e.g. angles)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4174" y="1224084"/>
            <a:ext cx="5191125" cy="18002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4174" y="3181593"/>
            <a:ext cx="5343525" cy="3048000"/>
          </a:xfrm>
          <a:prstGeom prst="rect">
            <a:avLst/>
          </a:prstGeom>
        </p:spPr>
      </p:pic>
      <p:sp>
        <p:nvSpPr>
          <p:cNvPr id="6" name="TextBox 5"/>
          <p:cNvSpPr txBox="1"/>
          <p:nvPr/>
        </p:nvSpPr>
        <p:spPr>
          <a:xfrm>
            <a:off x="6394174" y="6267609"/>
            <a:ext cx="5301708" cy="369332"/>
          </a:xfrm>
          <a:prstGeom prst="rect">
            <a:avLst/>
          </a:prstGeom>
          <a:noFill/>
        </p:spPr>
        <p:txBody>
          <a:bodyPr wrap="none" rtlCol="0">
            <a:spAutoFit/>
          </a:bodyPr>
          <a:lstStyle/>
          <a:p>
            <a:r>
              <a:rPr lang="en-US" dirty="0"/>
              <a:t>Fig. A sample of report of manual posture analysis</a:t>
            </a:r>
          </a:p>
        </p:txBody>
      </p:sp>
    </p:spTree>
    <p:extLst>
      <p:ext uri="{BB962C8B-B14F-4D97-AF65-F5344CB8AC3E}">
        <p14:creationId xmlns:p14="http://schemas.microsoft.com/office/powerpoint/2010/main" val="2764474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Server Program GUI</a:t>
            </a:r>
          </a:p>
        </p:txBody>
      </p:sp>
      <p:grpSp>
        <p:nvGrpSpPr>
          <p:cNvPr id="3" name="Group 2"/>
          <p:cNvGrpSpPr/>
          <p:nvPr/>
        </p:nvGrpSpPr>
        <p:grpSpPr>
          <a:xfrm>
            <a:off x="404449" y="1066800"/>
            <a:ext cx="11383101" cy="5426097"/>
            <a:chOff x="1628171" y="1602563"/>
            <a:chExt cx="8782841" cy="4186605"/>
          </a:xfrm>
        </p:grpSpPr>
        <p:pic>
          <p:nvPicPr>
            <p:cNvPr id="4" name="Picture 3"/>
            <p:cNvPicPr>
              <a:picLocks noChangeAspect="1"/>
            </p:cNvPicPr>
            <p:nvPr/>
          </p:nvPicPr>
          <p:blipFill>
            <a:blip r:embed="rId2"/>
            <a:stretch>
              <a:fillRect/>
            </a:stretch>
          </p:blipFill>
          <p:spPr>
            <a:xfrm>
              <a:off x="3887493" y="1602563"/>
              <a:ext cx="4238786" cy="41397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6821" y="3937187"/>
              <a:ext cx="306030" cy="30603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6821" y="3598478"/>
              <a:ext cx="306030" cy="30603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6821" y="3253786"/>
              <a:ext cx="306030" cy="306030"/>
            </a:xfrm>
            <a:prstGeom prst="rect">
              <a:avLst/>
            </a:prstGeom>
          </p:spPr>
        </p:pic>
        <p:sp>
          <p:nvSpPr>
            <p:cNvPr id="8" name="Rectangle 7"/>
            <p:cNvSpPr/>
            <p:nvPr/>
          </p:nvSpPr>
          <p:spPr bwMode="auto">
            <a:xfrm>
              <a:off x="5414075" y="1796685"/>
              <a:ext cx="2712204" cy="3224766"/>
            </a:xfrm>
            <a:prstGeom prst="rect">
              <a:avLst/>
            </a:prstGeom>
            <a:noFill/>
            <a:ln w="57150" cap="flat" cmpd="sng" algn="ctr">
              <a:solidFill>
                <a:srgbClr val="C0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pitchFamily="-65" charset="0"/>
                <a:ea typeface="ヒラギノ角ゴ Pro W3" pitchFamily="-65" charset="-128"/>
                <a:cs typeface="ヒラギノ角ゴ Pro W3" pitchFamily="-65" charset="-128"/>
              </a:endParaRPr>
            </a:p>
          </p:txBody>
        </p:sp>
        <p:cxnSp>
          <p:nvCxnSpPr>
            <p:cNvPr id="10" name="Straight Connector 9"/>
            <p:cNvCxnSpPr/>
            <p:nvPr/>
          </p:nvCxnSpPr>
          <p:spPr bwMode="auto">
            <a:xfrm>
              <a:off x="8126279" y="2355742"/>
              <a:ext cx="148783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 name="TextBox 10"/>
            <p:cNvSpPr txBox="1"/>
            <p:nvPr/>
          </p:nvSpPr>
          <p:spPr>
            <a:xfrm>
              <a:off x="8281262" y="1986410"/>
              <a:ext cx="2129750" cy="369332"/>
            </a:xfrm>
            <a:prstGeom prst="rect">
              <a:avLst/>
            </a:prstGeom>
            <a:noFill/>
          </p:spPr>
          <p:txBody>
            <a:bodyPr wrap="none" rtlCol="0">
              <a:spAutoFit/>
            </a:bodyPr>
            <a:lstStyle/>
            <a:p>
              <a:r>
                <a:rPr lang="en-US"/>
                <a:t>Visualization Panel</a:t>
              </a:r>
            </a:p>
          </p:txBody>
        </p:sp>
        <p:sp>
          <p:nvSpPr>
            <p:cNvPr id="12" name="TextBox 11"/>
            <p:cNvSpPr txBox="1"/>
            <p:nvPr/>
          </p:nvSpPr>
          <p:spPr>
            <a:xfrm>
              <a:off x="8281263" y="2355742"/>
              <a:ext cx="1819785" cy="1200329"/>
            </a:xfrm>
            <a:prstGeom prst="rect">
              <a:avLst/>
            </a:prstGeom>
            <a:noFill/>
          </p:spPr>
          <p:txBody>
            <a:bodyPr wrap="square" rtlCol="0">
              <a:spAutoFit/>
            </a:bodyPr>
            <a:lstStyle/>
            <a:p>
              <a:r>
                <a:rPr lang="en-US" sz="1200" dirty="0"/>
                <a:t>Visualize Kinect skeleton data streamed from the clients in real time. Depth data of an initial frame is also visualized.</a:t>
              </a:r>
            </a:p>
          </p:txBody>
        </p:sp>
        <p:sp>
          <p:nvSpPr>
            <p:cNvPr id="13" name="Rectangle 12"/>
            <p:cNvSpPr/>
            <p:nvPr/>
          </p:nvSpPr>
          <p:spPr bwMode="auto">
            <a:xfrm>
              <a:off x="6157993" y="5121209"/>
              <a:ext cx="1968286" cy="621079"/>
            </a:xfrm>
            <a:prstGeom prst="rect">
              <a:avLst/>
            </a:prstGeom>
            <a:noFill/>
            <a:ln w="57150" cap="flat" cmpd="sng" algn="ctr">
              <a:solidFill>
                <a:srgbClr val="C0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pitchFamily="-65" charset="0"/>
                <a:ea typeface="ヒラギノ角ゴ Pro W3" pitchFamily="-65" charset="-128"/>
                <a:cs typeface="ヒラギノ角ゴ Pro W3" pitchFamily="-65" charset="-128"/>
              </a:endParaRPr>
            </a:p>
          </p:txBody>
        </p:sp>
        <p:cxnSp>
          <p:nvCxnSpPr>
            <p:cNvPr id="14" name="Straight Connector 13"/>
            <p:cNvCxnSpPr/>
            <p:nvPr/>
          </p:nvCxnSpPr>
          <p:spPr bwMode="auto">
            <a:xfrm>
              <a:off x="8126279" y="5240471"/>
              <a:ext cx="148783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TextBox 14"/>
            <p:cNvSpPr txBox="1"/>
            <p:nvPr/>
          </p:nvSpPr>
          <p:spPr>
            <a:xfrm>
              <a:off x="8281262" y="4871139"/>
              <a:ext cx="1223412" cy="369332"/>
            </a:xfrm>
            <a:prstGeom prst="rect">
              <a:avLst/>
            </a:prstGeom>
            <a:noFill/>
          </p:spPr>
          <p:txBody>
            <a:bodyPr wrap="none" rtlCol="0">
              <a:spAutoFit/>
            </a:bodyPr>
            <a:lstStyle/>
            <a:p>
              <a:r>
                <a:rPr lang="en-US" dirty="0"/>
                <a:t>Log Panel</a:t>
              </a:r>
            </a:p>
          </p:txBody>
        </p:sp>
        <p:sp>
          <p:nvSpPr>
            <p:cNvPr id="16" name="TextBox 15"/>
            <p:cNvSpPr txBox="1"/>
            <p:nvPr/>
          </p:nvSpPr>
          <p:spPr>
            <a:xfrm>
              <a:off x="8281263" y="5240471"/>
              <a:ext cx="1819785" cy="461665"/>
            </a:xfrm>
            <a:prstGeom prst="rect">
              <a:avLst/>
            </a:prstGeom>
            <a:noFill/>
          </p:spPr>
          <p:txBody>
            <a:bodyPr wrap="square" rtlCol="0">
              <a:spAutoFit/>
            </a:bodyPr>
            <a:lstStyle/>
            <a:p>
              <a:r>
                <a:rPr lang="en-US" sz="1200" dirty="0"/>
                <a:t>Show the current status of system and error</a:t>
              </a:r>
            </a:p>
          </p:txBody>
        </p:sp>
        <p:sp>
          <p:nvSpPr>
            <p:cNvPr id="17" name="Rectangle 16"/>
            <p:cNvSpPr/>
            <p:nvPr/>
          </p:nvSpPr>
          <p:spPr bwMode="auto">
            <a:xfrm>
              <a:off x="3887494" y="5121209"/>
              <a:ext cx="2119393" cy="621079"/>
            </a:xfrm>
            <a:prstGeom prst="rect">
              <a:avLst/>
            </a:prstGeom>
            <a:noFill/>
            <a:ln w="57150" cap="flat" cmpd="sng" algn="ctr">
              <a:solidFill>
                <a:srgbClr val="C0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pitchFamily="-65" charset="0"/>
                <a:ea typeface="ヒラギノ角ゴ Pro W3" pitchFamily="-65" charset="-128"/>
                <a:cs typeface="ヒラギノ角ゴ Pro W3" pitchFamily="-65" charset="-128"/>
              </a:endParaRPr>
            </a:p>
          </p:txBody>
        </p:sp>
        <p:cxnSp>
          <p:nvCxnSpPr>
            <p:cNvPr id="18" name="Straight Connector 17"/>
            <p:cNvCxnSpPr/>
            <p:nvPr/>
          </p:nvCxnSpPr>
          <p:spPr bwMode="auto">
            <a:xfrm>
              <a:off x="1803285" y="5142837"/>
              <a:ext cx="208420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 name="TextBox 18"/>
            <p:cNvSpPr txBox="1"/>
            <p:nvPr/>
          </p:nvSpPr>
          <p:spPr>
            <a:xfrm>
              <a:off x="1842248" y="4733353"/>
              <a:ext cx="1890262" cy="369332"/>
            </a:xfrm>
            <a:prstGeom prst="rect">
              <a:avLst/>
            </a:prstGeom>
            <a:noFill/>
          </p:spPr>
          <p:txBody>
            <a:bodyPr wrap="none" rtlCol="0">
              <a:spAutoFit/>
            </a:bodyPr>
            <a:lstStyle/>
            <a:p>
              <a:pPr algn="r"/>
              <a:r>
                <a:rPr lang="en-US" dirty="0"/>
                <a:t>Active Client List</a:t>
              </a:r>
            </a:p>
          </p:txBody>
        </p:sp>
        <p:sp>
          <p:nvSpPr>
            <p:cNvPr id="20" name="TextBox 19"/>
            <p:cNvSpPr txBox="1"/>
            <p:nvPr/>
          </p:nvSpPr>
          <p:spPr>
            <a:xfrm>
              <a:off x="1958268" y="5142837"/>
              <a:ext cx="1819785" cy="646331"/>
            </a:xfrm>
            <a:prstGeom prst="rect">
              <a:avLst/>
            </a:prstGeom>
            <a:noFill/>
          </p:spPr>
          <p:txBody>
            <a:bodyPr wrap="square" rtlCol="0">
              <a:spAutoFit/>
            </a:bodyPr>
            <a:lstStyle/>
            <a:p>
              <a:pPr algn="r"/>
              <a:r>
                <a:rPr lang="en-US" sz="1200" dirty="0"/>
                <a:t>Show the currently active client lists connected to the server</a:t>
              </a:r>
            </a:p>
          </p:txBody>
        </p:sp>
        <p:sp>
          <p:nvSpPr>
            <p:cNvPr id="22" name="Rectangle 21"/>
            <p:cNvSpPr/>
            <p:nvPr/>
          </p:nvSpPr>
          <p:spPr bwMode="auto">
            <a:xfrm>
              <a:off x="3887494" y="2597379"/>
              <a:ext cx="1417141" cy="2424073"/>
            </a:xfrm>
            <a:prstGeom prst="rect">
              <a:avLst/>
            </a:prstGeom>
            <a:noFill/>
            <a:ln w="57150" cap="flat" cmpd="sng" algn="ctr">
              <a:solidFill>
                <a:srgbClr val="C0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pitchFamily="-65" charset="0"/>
                <a:ea typeface="ヒラギノ角ゴ Pro W3" pitchFamily="-65" charset="-128"/>
                <a:cs typeface="ヒラギノ角ゴ Pro W3" pitchFamily="-65" charset="-128"/>
              </a:endParaRPr>
            </a:p>
          </p:txBody>
        </p:sp>
        <p:cxnSp>
          <p:nvCxnSpPr>
            <p:cNvPr id="23" name="Straight Connector 22"/>
            <p:cNvCxnSpPr/>
            <p:nvPr/>
          </p:nvCxnSpPr>
          <p:spPr bwMode="auto">
            <a:xfrm>
              <a:off x="1807214" y="2738687"/>
              <a:ext cx="208420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TextBox 23"/>
            <p:cNvSpPr txBox="1"/>
            <p:nvPr/>
          </p:nvSpPr>
          <p:spPr>
            <a:xfrm>
              <a:off x="1628171" y="2329203"/>
              <a:ext cx="2108269" cy="369332"/>
            </a:xfrm>
            <a:prstGeom prst="rect">
              <a:avLst/>
            </a:prstGeom>
            <a:noFill/>
          </p:spPr>
          <p:txBody>
            <a:bodyPr wrap="none" rtlCol="0">
              <a:spAutoFit/>
            </a:bodyPr>
            <a:lstStyle/>
            <a:p>
              <a:pPr algn="r"/>
              <a:r>
                <a:rPr lang="en-US" dirty="0"/>
                <a:t>Participants Status</a:t>
              </a:r>
            </a:p>
          </p:txBody>
        </p:sp>
        <p:sp>
          <p:nvSpPr>
            <p:cNvPr id="25" name="TextBox 24"/>
            <p:cNvSpPr txBox="1"/>
            <p:nvPr/>
          </p:nvSpPr>
          <p:spPr>
            <a:xfrm>
              <a:off x="1652231" y="2738687"/>
              <a:ext cx="2129751" cy="461665"/>
            </a:xfrm>
            <a:prstGeom prst="rect">
              <a:avLst/>
            </a:prstGeom>
            <a:noFill/>
          </p:spPr>
          <p:txBody>
            <a:bodyPr wrap="square" rtlCol="0">
              <a:spAutoFit/>
            </a:bodyPr>
            <a:lstStyle/>
            <a:p>
              <a:pPr algn="r"/>
              <a:r>
                <a:rPr lang="en-US" sz="1200" dirty="0"/>
                <a:t>Show participants IDs and postures being tracked </a:t>
              </a:r>
            </a:p>
          </p:txBody>
        </p:sp>
        <p:sp>
          <p:nvSpPr>
            <p:cNvPr id="26" name="TextBox 25"/>
            <p:cNvSpPr txBox="1"/>
            <p:nvPr/>
          </p:nvSpPr>
          <p:spPr>
            <a:xfrm>
              <a:off x="2532852" y="3266762"/>
              <a:ext cx="788999" cy="276999"/>
            </a:xfrm>
            <a:prstGeom prst="rect">
              <a:avLst/>
            </a:prstGeom>
            <a:noFill/>
          </p:spPr>
          <p:txBody>
            <a:bodyPr wrap="none" rtlCol="0">
              <a:spAutoFit/>
            </a:bodyPr>
            <a:lstStyle/>
            <a:p>
              <a:r>
                <a:rPr lang="en-US" sz="1200" dirty="0"/>
                <a:t>Standing</a:t>
              </a:r>
            </a:p>
          </p:txBody>
        </p:sp>
        <p:sp>
          <p:nvSpPr>
            <p:cNvPr id="27" name="TextBox 26"/>
            <p:cNvSpPr txBox="1"/>
            <p:nvPr/>
          </p:nvSpPr>
          <p:spPr>
            <a:xfrm>
              <a:off x="2532851" y="3603781"/>
              <a:ext cx="723981" cy="276999"/>
            </a:xfrm>
            <a:prstGeom prst="rect">
              <a:avLst/>
            </a:prstGeom>
            <a:noFill/>
          </p:spPr>
          <p:txBody>
            <a:bodyPr wrap="none" rtlCol="0">
              <a:spAutoFit/>
            </a:bodyPr>
            <a:lstStyle/>
            <a:p>
              <a:r>
                <a:rPr lang="en-US" sz="1200" dirty="0"/>
                <a:t>Walking</a:t>
              </a:r>
            </a:p>
          </p:txBody>
        </p:sp>
        <p:sp>
          <p:nvSpPr>
            <p:cNvPr id="28" name="TextBox 27"/>
            <p:cNvSpPr txBox="1"/>
            <p:nvPr/>
          </p:nvSpPr>
          <p:spPr>
            <a:xfrm>
              <a:off x="2532850" y="3930788"/>
              <a:ext cx="924157" cy="213724"/>
            </a:xfrm>
            <a:prstGeom prst="rect">
              <a:avLst/>
            </a:prstGeom>
            <a:noFill/>
          </p:spPr>
          <p:txBody>
            <a:bodyPr wrap="none" rtlCol="0">
              <a:spAutoFit/>
            </a:bodyPr>
            <a:lstStyle/>
            <a:p>
              <a:r>
                <a:rPr lang="en-US" sz="1200" dirty="0"/>
                <a:t>Sitting/Leaning</a:t>
              </a:r>
            </a:p>
          </p:txBody>
        </p:sp>
      </p:grpSp>
    </p:spTree>
    <p:extLst>
      <p:ext uri="{BB962C8B-B14F-4D97-AF65-F5344CB8AC3E}">
        <p14:creationId xmlns:p14="http://schemas.microsoft.com/office/powerpoint/2010/main" val="503485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_2016_12_02_17_04_54_39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80986" y="225287"/>
            <a:ext cx="8632556" cy="6460929"/>
          </a:xfrm>
          <a:prstGeom prst="rect">
            <a:avLst/>
          </a:prstGeom>
        </p:spPr>
      </p:pic>
      <p:sp>
        <p:nvSpPr>
          <p:cNvPr id="3" name="Title 2"/>
          <p:cNvSpPr>
            <a:spLocks noGrp="1"/>
          </p:cNvSpPr>
          <p:nvPr>
            <p:ph type="title"/>
          </p:nvPr>
        </p:nvSpPr>
        <p:spPr/>
        <p:txBody>
          <a:bodyPr/>
          <a:lstStyle/>
          <a:p>
            <a:r>
              <a:rPr lang="en-US" dirty="0"/>
              <a:t>System Demo</a:t>
            </a:r>
          </a:p>
        </p:txBody>
      </p:sp>
    </p:spTree>
    <p:extLst>
      <p:ext uri="{BB962C8B-B14F-4D97-AF65-F5344CB8AC3E}">
        <p14:creationId xmlns:p14="http://schemas.microsoft.com/office/powerpoint/2010/main" val="374833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34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3868738" algn="l"/>
              </a:tabLst>
            </a:pPr>
            <a:r>
              <a:rPr lang="en-US" dirty="0"/>
              <a:t>Reporting Module</a:t>
            </a:r>
          </a:p>
        </p:txBody>
      </p:sp>
      <p:sp>
        <p:nvSpPr>
          <p:cNvPr id="3" name="Content Placeholder 2"/>
          <p:cNvSpPr>
            <a:spLocks noGrp="1"/>
          </p:cNvSpPr>
          <p:nvPr>
            <p:ph idx="1"/>
          </p:nvPr>
        </p:nvSpPr>
        <p:spPr>
          <a:xfrm>
            <a:off x="484094" y="1431732"/>
            <a:ext cx="4374777" cy="4114800"/>
          </a:xfrm>
        </p:spPr>
        <p:txBody>
          <a:bodyPr/>
          <a:lstStyle/>
          <a:p>
            <a:r>
              <a:rPr lang="en-US" sz="2400" dirty="0"/>
              <a:t>Report analyzed posture data</a:t>
            </a:r>
          </a:p>
          <a:p>
            <a:pPr lvl="1"/>
            <a:r>
              <a:rPr lang="en-US" sz="2000" dirty="0"/>
              <a:t>ID and tracked face images</a:t>
            </a:r>
          </a:p>
          <a:p>
            <a:pPr lvl="1"/>
            <a:r>
              <a:rPr lang="en-US" sz="2000" dirty="0"/>
              <a:t>Total recorded durations</a:t>
            </a:r>
          </a:p>
          <a:p>
            <a:pPr lvl="1"/>
            <a:r>
              <a:rPr lang="en-US" sz="2000" dirty="0"/>
              <a:t>Sum of times and percentages of each posture</a:t>
            </a:r>
          </a:p>
          <a:p>
            <a:pPr lvl="1"/>
            <a:r>
              <a:rPr lang="en-US" sz="2000" dirty="0"/>
              <a:t>Raw head and pelvis data</a:t>
            </a: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3341" y="1611026"/>
            <a:ext cx="6914119" cy="4681185"/>
          </a:xfrm>
          <a:prstGeom prst="rect">
            <a:avLst/>
          </a:prstGeom>
          <a:ln>
            <a:solidFill>
              <a:schemeClr val="bg1">
                <a:lumMod val="50000"/>
              </a:schemeClr>
            </a:solidFill>
          </a:ln>
        </p:spPr>
      </p:pic>
    </p:spTree>
    <p:extLst>
      <p:ext uri="{BB962C8B-B14F-4D97-AF65-F5344CB8AC3E}">
        <p14:creationId xmlns:p14="http://schemas.microsoft.com/office/powerpoint/2010/main" val="387933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Conclusion</a:t>
            </a:r>
          </a:p>
        </p:txBody>
      </p:sp>
      <p:sp>
        <p:nvSpPr>
          <p:cNvPr id="3" name="Content Placeholder 2"/>
          <p:cNvSpPr>
            <a:spLocks noGrp="1"/>
          </p:cNvSpPr>
          <p:nvPr>
            <p:ph idx="1"/>
          </p:nvPr>
        </p:nvSpPr>
        <p:spPr/>
        <p:txBody>
          <a:bodyPr/>
          <a:lstStyle/>
          <a:p>
            <a:r>
              <a:rPr lang="en-US" sz="2800" dirty="0"/>
              <a:t>The results showed that the system can track multiple people and recognize worker’s postures and transitions</a:t>
            </a:r>
          </a:p>
          <a:p>
            <a:pPr lvl="1"/>
            <a:r>
              <a:rPr lang="en-US" sz="2400" dirty="0"/>
              <a:t>Using multiple Kinect sensors was effective to track multiple people especially when they are occluded by the others</a:t>
            </a:r>
            <a:endParaRPr lang="en-US" sz="2000" dirty="0"/>
          </a:p>
          <a:p>
            <a:r>
              <a:rPr lang="en-US" sz="2800" dirty="0"/>
              <a:t>Major limitation is that the system performance and accuracy depend on the Kinect data quality</a:t>
            </a:r>
          </a:p>
          <a:p>
            <a:r>
              <a:rPr lang="en-US" sz="2800" dirty="0"/>
              <a:t>Future works:</a:t>
            </a:r>
          </a:p>
          <a:p>
            <a:pPr lvl="1"/>
            <a:r>
              <a:rPr lang="en-US" sz="2400" dirty="0"/>
              <a:t>Automatic participant identification</a:t>
            </a:r>
          </a:p>
          <a:p>
            <a:pPr lvl="1"/>
            <a:r>
              <a:rPr lang="en-US" sz="2400" dirty="0"/>
              <a:t>Detect worker postures using machine learning technique</a:t>
            </a:r>
          </a:p>
          <a:p>
            <a:pPr lvl="1"/>
            <a:endParaRPr lang="en-US" sz="2400" dirty="0"/>
          </a:p>
          <a:p>
            <a:pPr lvl="1"/>
            <a:endParaRPr lang="en-US" sz="2000" dirty="0"/>
          </a:p>
        </p:txBody>
      </p:sp>
    </p:spTree>
    <p:extLst>
      <p:ext uri="{BB962C8B-B14F-4D97-AF65-F5344CB8AC3E}">
        <p14:creationId xmlns:p14="http://schemas.microsoft.com/office/powerpoint/2010/main" val="1414317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AD3D81-B76E-984C-9ECD-B17633CB8705}"/>
              </a:ext>
            </a:extLst>
          </p:cNvPr>
          <p:cNvSpPr>
            <a:spLocks noGrp="1"/>
          </p:cNvSpPr>
          <p:nvPr>
            <p:ph type="title"/>
          </p:nvPr>
        </p:nvSpPr>
        <p:spPr/>
        <p:txBody>
          <a:bodyPr/>
          <a:lstStyle/>
          <a:p>
            <a:r>
              <a:rPr lang="en-US" dirty="0"/>
              <a:t>Markerless Motion </a:t>
            </a:r>
            <a:r>
              <a:rPr lang="en-US" dirty="0" err="1"/>
              <a:t>CApture</a:t>
            </a:r>
            <a:endParaRPr lang="en-US" dirty="0"/>
          </a:p>
        </p:txBody>
      </p:sp>
      <p:sp>
        <p:nvSpPr>
          <p:cNvPr id="5" name="Text Placeholder 4">
            <a:extLst>
              <a:ext uri="{FF2B5EF4-FFF2-40B4-BE49-F238E27FC236}">
                <a16:creationId xmlns:a16="http://schemas.microsoft.com/office/drawing/2014/main" id="{6415F50C-EDC5-0747-9B63-DFFAFB3137C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12015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2019559" y="3076576"/>
            <a:ext cx="1512913" cy="1512913"/>
          </a:xfrm>
          <a:prstGeom prst="rect">
            <a:avLst/>
          </a:prstGeom>
        </p:spPr>
      </p:pic>
      <p:sp>
        <p:nvSpPr>
          <p:cNvPr id="2" name="Title 1"/>
          <p:cNvSpPr>
            <a:spLocks noGrp="1"/>
          </p:cNvSpPr>
          <p:nvPr>
            <p:ph type="title"/>
          </p:nvPr>
        </p:nvSpPr>
        <p:spPr/>
        <p:txBody>
          <a:bodyPr/>
          <a:lstStyle/>
          <a:p>
            <a:r>
              <a:rPr lang="en-US" dirty="0"/>
              <a:t>Model Fitting using Articulated ICP</a:t>
            </a:r>
          </a:p>
        </p:txBody>
      </p:sp>
      <p:sp>
        <p:nvSpPr>
          <p:cNvPr id="3" name="Content Placeholder 2"/>
          <p:cNvSpPr>
            <a:spLocks noGrp="1"/>
          </p:cNvSpPr>
          <p:nvPr>
            <p:ph idx="1"/>
          </p:nvPr>
        </p:nvSpPr>
        <p:spPr>
          <a:xfrm>
            <a:off x="2209800" y="1295401"/>
            <a:ext cx="7772400" cy="471407"/>
          </a:xfrm>
        </p:spPr>
        <p:txBody>
          <a:bodyPr/>
          <a:lstStyle/>
          <a:p>
            <a:r>
              <a:rPr lang="en-US" dirty="0"/>
              <a:t>Flowchart of the fitting algorithm</a:t>
            </a:r>
          </a:p>
        </p:txBody>
      </p:sp>
      <p:grpSp>
        <p:nvGrpSpPr>
          <p:cNvPr id="11" name="Group 10"/>
          <p:cNvGrpSpPr/>
          <p:nvPr/>
        </p:nvGrpSpPr>
        <p:grpSpPr>
          <a:xfrm>
            <a:off x="3205799" y="2027003"/>
            <a:ext cx="3748846" cy="3812583"/>
            <a:chOff x="2402232" y="1890793"/>
            <a:chExt cx="3944322" cy="2812942"/>
          </a:xfrm>
        </p:grpSpPr>
        <p:sp>
          <p:nvSpPr>
            <p:cNvPr id="7" name="Down Arrow Callout 6"/>
            <p:cNvSpPr/>
            <p:nvPr/>
          </p:nvSpPr>
          <p:spPr bwMode="auto">
            <a:xfrm>
              <a:off x="2402236" y="1890793"/>
              <a:ext cx="3944318" cy="1077132"/>
            </a:xfrm>
            <a:prstGeom prst="downArrowCallou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dirty="0">
                  <a:latin typeface="Arial" charset="0"/>
                  <a:ea typeface="ヒラギノ角ゴ Pro W3" pitchFamily="52" charset="-128"/>
                </a:rPr>
                <a:t>1. Find correspondences between depth points and each body segment</a:t>
              </a:r>
            </a:p>
          </p:txBody>
        </p:sp>
        <p:sp>
          <p:nvSpPr>
            <p:cNvPr id="8" name="Down Arrow Callout 7"/>
            <p:cNvSpPr/>
            <p:nvPr/>
          </p:nvSpPr>
          <p:spPr bwMode="auto">
            <a:xfrm>
              <a:off x="2402234" y="2898182"/>
              <a:ext cx="3944319" cy="1077132"/>
            </a:xfrm>
            <a:prstGeom prst="downArrowCallou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dirty="0">
                  <a:latin typeface="Arial" charset="0"/>
                  <a:ea typeface="ヒラギノ角ゴ Pro W3" pitchFamily="52" charset="-128"/>
                </a:rPr>
                <a:t>2. Find a transformation matrix to align each segment to depth points</a:t>
              </a:r>
            </a:p>
          </p:txBody>
        </p:sp>
        <p:sp>
          <p:nvSpPr>
            <p:cNvPr id="10" name="Rectangle 9"/>
            <p:cNvSpPr/>
            <p:nvPr/>
          </p:nvSpPr>
          <p:spPr bwMode="auto">
            <a:xfrm>
              <a:off x="2402232" y="3905573"/>
              <a:ext cx="3944319" cy="798162"/>
            </a:xfrm>
            <a:prstGeom prst="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dirty="0">
                  <a:latin typeface="Arial" charset="0"/>
                  <a:ea typeface="ヒラギノ角ゴ Pro W3" pitchFamily="52" charset="-128"/>
                </a:rPr>
                <a:t>3. Apply the found transformations to each body segment  </a:t>
              </a:r>
            </a:p>
          </p:txBody>
        </p:sp>
      </p:grpSp>
      <p:cxnSp>
        <p:nvCxnSpPr>
          <p:cNvPr id="5" name="Elbow Connector 4"/>
          <p:cNvCxnSpPr/>
          <p:nvPr/>
        </p:nvCxnSpPr>
        <p:spPr bwMode="auto">
          <a:xfrm rot="5400000" flipH="1" flipV="1">
            <a:off x="3894373" y="3933293"/>
            <a:ext cx="3812583" cy="3"/>
          </a:xfrm>
          <a:prstGeom prst="bentConnector5">
            <a:avLst>
              <a:gd name="adj1" fmla="val -6288"/>
              <a:gd name="adj2" fmla="val 70100800000"/>
              <a:gd name="adj3" fmla="val 105996"/>
            </a:avLst>
          </a:prstGeom>
          <a:solidFill>
            <a:schemeClr val="accent1"/>
          </a:solidFill>
          <a:ln w="34925" cap="flat" cmpd="sng" algn="ctr">
            <a:solidFill>
              <a:srgbClr val="0070C0"/>
            </a:solidFill>
            <a:prstDash val="solid"/>
            <a:round/>
            <a:headEnd type="none" w="med" len="med"/>
            <a:tailEnd type="triangle" w="lg" len="lg"/>
          </a:ln>
          <a:effectLst/>
        </p:spPr>
      </p:cxnSp>
      <p:sp>
        <p:nvSpPr>
          <p:cNvPr id="9" name="TextBox 8"/>
          <p:cNvSpPr txBox="1"/>
          <p:nvPr/>
        </p:nvSpPr>
        <p:spPr>
          <a:xfrm rot="5400000">
            <a:off x="7566155" y="2069592"/>
            <a:ext cx="1005403" cy="369332"/>
          </a:xfrm>
          <a:prstGeom prst="rect">
            <a:avLst/>
          </a:prstGeom>
          <a:noFill/>
        </p:spPr>
        <p:txBody>
          <a:bodyPr wrap="none" rtlCol="0">
            <a:spAutoFit/>
          </a:bodyPr>
          <a:lstStyle/>
          <a:p>
            <a:r>
              <a:rPr lang="en-US">
                <a:solidFill>
                  <a:srgbClr val="0070C0"/>
                </a:solidFill>
              </a:rPr>
              <a:t>iteration</a:t>
            </a:r>
          </a:p>
        </p:txBody>
      </p:sp>
      <p:pic>
        <p:nvPicPr>
          <p:cNvPr id="13" name="Picture 12"/>
          <p:cNvPicPr>
            <a:picLocks noChangeAspect="1"/>
          </p:cNvPicPr>
          <p:nvPr/>
        </p:nvPicPr>
        <p:blipFill>
          <a:blip r:embed="rId4">
            <a:extLst>
              <a:ext uri="{BEBA8EAE-BF5A-486C-A8C5-ECC9F3942E4B}">
                <a14:imgProps xmlns:a14="http://schemas.microsoft.com/office/drawing/2010/main">
                  <a14:imgLayer r:embed="rId5">
                    <a14:imgEffect>
                      <a14:backgroundRemoval t="0" b="100000" l="4784" r="95062">
                        <a14:foregroundMark x1="22994" y1="23346" x2="22994" y2="23346"/>
                      </a14:backgroundRemoval>
                    </a14:imgEffect>
                  </a14:imgLayer>
                </a14:imgProps>
              </a:ext>
            </a:extLst>
          </a:blip>
          <a:stretch>
            <a:fillRect/>
          </a:stretch>
        </p:blipFill>
        <p:spPr>
          <a:xfrm>
            <a:off x="2346232" y="1649181"/>
            <a:ext cx="1223073" cy="1511855"/>
          </a:xfrm>
          <a:prstGeom prst="rect">
            <a:avLst/>
          </a:prstGeom>
        </p:spPr>
      </p:pic>
      <p:cxnSp>
        <p:nvCxnSpPr>
          <p:cNvPr id="16" name="Straight Arrow Connector 15"/>
          <p:cNvCxnSpPr/>
          <p:nvPr/>
        </p:nvCxnSpPr>
        <p:spPr bwMode="auto">
          <a:xfrm flipH="1" flipV="1">
            <a:off x="2776015" y="3742245"/>
            <a:ext cx="181753" cy="9078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7" name="TextBox 16"/>
          <p:cNvSpPr txBox="1"/>
          <p:nvPr/>
        </p:nvSpPr>
        <p:spPr>
          <a:xfrm>
            <a:off x="2411438" y="3563961"/>
            <a:ext cx="343492" cy="369332"/>
          </a:xfrm>
          <a:prstGeom prst="rect">
            <a:avLst/>
          </a:prstGeom>
          <a:noFill/>
        </p:spPr>
        <p:txBody>
          <a:bodyPr wrap="none" rtlCol="0">
            <a:spAutoFit/>
          </a:bodyPr>
          <a:lstStyle/>
          <a:p>
            <a:r>
              <a:rPr lang="en-US" i="1" dirty="0" err="1">
                <a:latin typeface="Times New Roman" charset="0"/>
                <a:ea typeface="Times New Roman" charset="0"/>
                <a:cs typeface="Times New Roman" charset="0"/>
              </a:rPr>
              <a:t>T</a:t>
            </a:r>
            <a:r>
              <a:rPr lang="en-US" i="1" baseline="-25000" dirty="0" err="1">
                <a:latin typeface="Times New Roman" charset="0"/>
                <a:ea typeface="Times New Roman" charset="0"/>
                <a:cs typeface="Times New Roman" charset="0"/>
              </a:rPr>
              <a:t>i</a:t>
            </a:r>
            <a:endParaRPr lang="en-US" i="1" baseline="-25000" dirty="0">
              <a:latin typeface="Times New Roman" charset="0"/>
              <a:ea typeface="Times New Roman" charset="0"/>
              <a:cs typeface="Times New Roman" charset="0"/>
            </a:endParaRPr>
          </a:p>
        </p:txBody>
      </p:sp>
      <p:pic>
        <p:nvPicPr>
          <p:cNvPr id="18" name="Picture 17"/>
          <p:cNvPicPr>
            <a:picLocks noChangeAspect="1"/>
          </p:cNvPicPr>
          <p:nvPr/>
        </p:nvPicPr>
        <p:blipFill>
          <a:blip r:embed="rId6">
            <a:extLst>
              <a:ext uri="{BEBA8EAE-BF5A-486C-A8C5-ECC9F3942E4B}">
                <a14:imgProps xmlns:a14="http://schemas.microsoft.com/office/drawing/2010/main">
                  <a14:imgLayer r:embed="rId7">
                    <a14:imgEffect>
                      <a14:backgroundRemoval t="0" b="100000" l="9422" r="89936"/>
                    </a14:imgEffect>
                  </a14:imgLayer>
                </a14:imgProps>
              </a:ext>
            </a:extLst>
          </a:blip>
          <a:stretch>
            <a:fillRect/>
          </a:stretch>
        </p:blipFill>
        <p:spPr>
          <a:xfrm>
            <a:off x="2370673" y="4244947"/>
            <a:ext cx="1056540" cy="1934351"/>
          </a:xfrm>
          <a:prstGeom prst="rect">
            <a:avLst/>
          </a:prstGeom>
        </p:spPr>
      </p:pic>
      <p:pic>
        <p:nvPicPr>
          <p:cNvPr id="19" name="Picture 18"/>
          <p:cNvPicPr>
            <a:picLocks noChangeAspect="1"/>
          </p:cNvPicPr>
          <p:nvPr/>
        </p:nvPicPr>
        <p:blipFill>
          <a:blip r:embed="rId8">
            <a:extLst>
              <a:ext uri="{BEBA8EAE-BF5A-486C-A8C5-ECC9F3942E4B}">
                <a14:imgProps xmlns:a14="http://schemas.microsoft.com/office/drawing/2010/main">
                  <a14:imgLayer r:embed="rId9">
                    <a14:imgEffect>
                      <a14:backgroundRemoval t="0" b="100000" l="10000" r="90000"/>
                    </a14:imgEffect>
                  </a14:imgLayer>
                </a14:imgProps>
              </a:ext>
            </a:extLst>
          </a:blip>
          <a:stretch>
            <a:fillRect/>
          </a:stretch>
        </p:blipFill>
        <p:spPr>
          <a:xfrm>
            <a:off x="1524001" y="4279012"/>
            <a:ext cx="1088677" cy="1898381"/>
          </a:xfrm>
          <a:prstGeom prst="rect">
            <a:avLst/>
          </a:prstGeom>
        </p:spPr>
      </p:pic>
      <p:sp>
        <p:nvSpPr>
          <p:cNvPr id="20" name="Triangle 19"/>
          <p:cNvSpPr/>
          <p:nvPr/>
        </p:nvSpPr>
        <p:spPr bwMode="auto">
          <a:xfrm rot="5400000">
            <a:off x="2373481" y="5171727"/>
            <a:ext cx="474027" cy="96795"/>
          </a:xfrm>
          <a:prstGeom prst="triangl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charset="0"/>
              <a:ea typeface="ヒラギノ角ゴ Pro W3" pitchFamily="52" charset="-128"/>
            </a:endParaRPr>
          </a:p>
        </p:txBody>
      </p:sp>
      <p:sp>
        <p:nvSpPr>
          <p:cNvPr id="21" name="Rectangle 20"/>
          <p:cNvSpPr/>
          <p:nvPr/>
        </p:nvSpPr>
        <p:spPr bwMode="auto">
          <a:xfrm>
            <a:off x="7225695" y="3391817"/>
            <a:ext cx="3154857" cy="88719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chemeClr val="bg1"/>
                </a:solidFill>
                <a:latin typeface="Arial" charset="0"/>
                <a:ea typeface="ヒラギノ角ゴ Pro W3" pitchFamily="52" charset="-128"/>
              </a:rPr>
              <a:t>4. Apply joint constraints</a:t>
            </a:r>
          </a:p>
        </p:txBody>
      </p:sp>
      <p:pic>
        <p:nvPicPr>
          <p:cNvPr id="27" name="Picture 26"/>
          <p:cNvPicPr>
            <a:picLocks noChangeAspect="1"/>
          </p:cNvPicPr>
          <p:nvPr/>
        </p:nvPicPr>
        <p:blipFill>
          <a:blip r:embed="rId10">
            <a:extLst>
              <a:ext uri="{BEBA8EAE-BF5A-486C-A8C5-ECC9F3942E4B}">
                <a14:imgProps xmlns:a14="http://schemas.microsoft.com/office/drawing/2010/main">
                  <a14:imgLayer r:embed="rId11">
                    <a14:imgEffect>
                      <a14:backgroundRemoval t="0" b="100000" l="0" r="96058"/>
                    </a14:imgEffect>
                  </a14:imgLayer>
                </a14:imgProps>
              </a:ext>
            </a:extLst>
          </a:blip>
          <a:stretch>
            <a:fillRect/>
          </a:stretch>
        </p:blipFill>
        <p:spPr>
          <a:xfrm>
            <a:off x="7536902" y="3938350"/>
            <a:ext cx="2050029" cy="2361476"/>
          </a:xfrm>
          <a:prstGeom prst="rect">
            <a:avLst/>
          </a:prstGeom>
        </p:spPr>
      </p:pic>
      <p:pic>
        <p:nvPicPr>
          <p:cNvPr id="28" name="Picture 27"/>
          <p:cNvPicPr>
            <a:picLocks noChangeAspect="1"/>
          </p:cNvPicPr>
          <p:nvPr/>
        </p:nvPicPr>
        <p:blipFill>
          <a:blip r:embed="rId12">
            <a:extLst>
              <a:ext uri="{BEBA8EAE-BF5A-486C-A8C5-ECC9F3942E4B}">
                <a14:imgProps xmlns:a14="http://schemas.microsoft.com/office/drawing/2010/main">
                  <a14:imgLayer r:embed="rId13">
                    <a14:imgEffect>
                      <a14:backgroundRemoval t="0" b="98155" l="1310" r="97883"/>
                    </a14:imgEffect>
                  </a14:imgLayer>
                </a14:imgProps>
              </a:ext>
            </a:extLst>
          </a:blip>
          <a:stretch>
            <a:fillRect/>
          </a:stretch>
        </p:blipFill>
        <p:spPr>
          <a:xfrm>
            <a:off x="8649458" y="3989568"/>
            <a:ext cx="2002143" cy="2187825"/>
          </a:xfrm>
          <a:prstGeom prst="rect">
            <a:avLst/>
          </a:prstGeom>
        </p:spPr>
      </p:pic>
      <p:sp>
        <p:nvSpPr>
          <p:cNvPr id="30" name="Rectangle 29"/>
          <p:cNvSpPr/>
          <p:nvPr/>
        </p:nvSpPr>
        <p:spPr bwMode="auto">
          <a:xfrm>
            <a:off x="3004557" y="3161035"/>
            <a:ext cx="7510208" cy="1425550"/>
          </a:xfrm>
          <a:prstGeom prst="rect">
            <a:avLst/>
          </a:prstGeom>
          <a:noFill/>
          <a:ln w="57150" cap="flat" cmpd="sng" algn="ctr">
            <a:solidFill>
              <a:srgbClr val="C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charset="0"/>
              <a:ea typeface="ヒラギノ角ゴ Pro W3" pitchFamily="52" charset="-128"/>
            </a:endParaRPr>
          </a:p>
        </p:txBody>
      </p:sp>
    </p:spTree>
    <p:extLst>
      <p:ext uri="{BB962C8B-B14F-4D97-AF65-F5344CB8AC3E}">
        <p14:creationId xmlns:p14="http://schemas.microsoft.com/office/powerpoint/2010/main" val="16736502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cord_2016_11_03_19_11_51_37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38452" y="990600"/>
            <a:ext cx="4921979" cy="5803206"/>
          </a:xfrm>
          <a:prstGeom prst="rect">
            <a:avLst/>
          </a:prstGeom>
        </p:spPr>
      </p:pic>
      <p:pic>
        <p:nvPicPr>
          <p:cNvPr id="1025" name="Picture 37"/>
          <p:cNvPicPr>
            <a:picLocks noChangeAspect="1" noChangeArrowheads="1"/>
          </p:cNvPicPr>
          <p:nvPr/>
        </p:nvPicPr>
        <p:blipFill>
          <a:blip r:embed="rId6">
            <a:extLst>
              <a:ext uri="{28A0092B-C50C-407E-A947-70E740481C1C}">
                <a14:useLocalDpi xmlns:a14="http://schemas.microsoft.com/office/drawing/2010/main" val="0"/>
              </a:ext>
            </a:extLst>
          </a:blip>
          <a:srcRect t="5174"/>
          <a:stretch>
            <a:fillRect/>
          </a:stretch>
        </p:blipFill>
        <p:spPr bwMode="auto">
          <a:xfrm>
            <a:off x="2341697" y="3418441"/>
            <a:ext cx="5737118" cy="30764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Results</a:t>
            </a:r>
          </a:p>
        </p:txBody>
      </p:sp>
      <p:sp>
        <p:nvSpPr>
          <p:cNvPr id="12" name="Rectangle 3"/>
          <p:cNvSpPr>
            <a:spLocks noChangeArrowheads="1"/>
          </p:cNvSpPr>
          <p:nvPr/>
        </p:nvSpPr>
        <p:spPr bwMode="auto">
          <a:xfrm>
            <a:off x="3753854" y="46102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6"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621" y="966748"/>
            <a:ext cx="6184466" cy="2774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5274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repeatCount="indefinite" fill="hold" display="0">
                  <p:stCondLst>
                    <p:cond delay="indefinite"/>
                  </p:stCondLst>
                </p:cTn>
                <p:tgtEl>
                  <p:spTgt spid="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AD3D81-B76E-984C-9ECD-B17633CB8705}"/>
              </a:ext>
            </a:extLst>
          </p:cNvPr>
          <p:cNvSpPr>
            <a:spLocks noGrp="1"/>
          </p:cNvSpPr>
          <p:nvPr>
            <p:ph type="title"/>
          </p:nvPr>
        </p:nvSpPr>
        <p:spPr/>
        <p:txBody>
          <a:bodyPr/>
          <a:lstStyle/>
          <a:p>
            <a:r>
              <a:rPr lang="en-US" dirty="0"/>
              <a:t>Occupant Dynamics Tracking</a:t>
            </a:r>
          </a:p>
        </p:txBody>
      </p:sp>
      <p:sp>
        <p:nvSpPr>
          <p:cNvPr id="5" name="Text Placeholder 4">
            <a:extLst>
              <a:ext uri="{FF2B5EF4-FFF2-40B4-BE49-F238E27FC236}">
                <a16:creationId xmlns:a16="http://schemas.microsoft.com/office/drawing/2014/main" id="{6415F50C-EDC5-0747-9B63-DFFAFB3137C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52412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91D4DEC-FB8E-5744-BF08-F0B31FD98F11}"/>
              </a:ext>
            </a:extLst>
          </p:cNvPr>
          <p:cNvPicPr>
            <a:picLocks noChangeAspect="1"/>
          </p:cNvPicPr>
          <p:nvPr/>
        </p:nvPicPr>
        <p:blipFill>
          <a:blip r:embed="rId3"/>
          <a:stretch>
            <a:fillRect/>
          </a:stretch>
        </p:blipFill>
        <p:spPr>
          <a:xfrm>
            <a:off x="6936708" y="3011584"/>
            <a:ext cx="4629665" cy="3387560"/>
          </a:xfrm>
          <a:prstGeom prst="rect">
            <a:avLst/>
          </a:prstGeom>
        </p:spPr>
      </p:pic>
      <p:sp>
        <p:nvSpPr>
          <p:cNvPr id="2" name="Title 1">
            <a:extLst>
              <a:ext uri="{FF2B5EF4-FFF2-40B4-BE49-F238E27FC236}">
                <a16:creationId xmlns:a16="http://schemas.microsoft.com/office/drawing/2014/main" id="{B339C058-AC05-314F-8BC9-C873C9DCE5D3}"/>
              </a:ext>
            </a:extLst>
          </p:cNvPr>
          <p:cNvSpPr>
            <a:spLocks noGrp="1"/>
          </p:cNvSpPr>
          <p:nvPr>
            <p:ph type="title"/>
          </p:nvPr>
        </p:nvSpPr>
        <p:spPr/>
        <p:txBody>
          <a:bodyPr/>
          <a:lstStyle/>
          <a:p>
            <a:r>
              <a:rPr lang="en-US" dirty="0"/>
              <a:t>Background: Integrated Safety</a:t>
            </a:r>
          </a:p>
        </p:txBody>
      </p:sp>
      <p:sp>
        <p:nvSpPr>
          <p:cNvPr id="3" name="Content Placeholder 2">
            <a:extLst>
              <a:ext uri="{FF2B5EF4-FFF2-40B4-BE49-F238E27FC236}">
                <a16:creationId xmlns:a16="http://schemas.microsoft.com/office/drawing/2014/main" id="{35260ADA-CAEF-C442-BA4C-342414AC4477}"/>
              </a:ext>
            </a:extLst>
          </p:cNvPr>
          <p:cNvSpPr>
            <a:spLocks noGrp="1"/>
          </p:cNvSpPr>
          <p:nvPr>
            <p:ph idx="1"/>
          </p:nvPr>
        </p:nvSpPr>
        <p:spPr>
          <a:xfrm>
            <a:off x="914400" y="1198810"/>
            <a:ext cx="10363200" cy="590550"/>
          </a:xfrm>
        </p:spPr>
        <p:txBody>
          <a:bodyPr/>
          <a:lstStyle/>
          <a:p>
            <a:pPr marL="0" indent="0">
              <a:buNone/>
            </a:pPr>
            <a:r>
              <a:rPr lang="en-US" b="1" dirty="0"/>
              <a:t>Up to 48% of injury risk reduction </a:t>
            </a:r>
            <a:r>
              <a:rPr lang="en-US" dirty="0"/>
              <a:t>can be achieved if the passive system is optimized to adapt pre-crash postures caused by active safety system</a:t>
            </a:r>
            <a:r>
              <a:rPr lang="en-US" sz="2000" dirty="0"/>
              <a:t> (Hu, et al. 2015)</a:t>
            </a:r>
            <a:endParaRPr lang="en-US" dirty="0"/>
          </a:p>
        </p:txBody>
      </p:sp>
      <p:pic>
        <p:nvPicPr>
          <p:cNvPr id="24" name="Picture 23">
            <a:extLst>
              <a:ext uri="{FF2B5EF4-FFF2-40B4-BE49-F238E27FC236}">
                <a16:creationId xmlns:a16="http://schemas.microsoft.com/office/drawing/2014/main" id="{99D68D27-AE24-9848-8F87-ECD880A5207D}"/>
              </a:ext>
            </a:extLst>
          </p:cNvPr>
          <p:cNvPicPr/>
          <p:nvPr/>
        </p:nvPicPr>
        <p:blipFill rotWithShape="1">
          <a:blip r:embed="rId4" cstate="screen">
            <a:extLst>
              <a:ext uri="{28A0092B-C50C-407E-A947-70E740481C1C}">
                <a14:useLocalDpi xmlns:a14="http://schemas.microsoft.com/office/drawing/2010/main"/>
              </a:ext>
            </a:extLst>
          </a:blip>
          <a:srcRect r="14584"/>
          <a:stretch/>
        </p:blipFill>
        <p:spPr bwMode="auto">
          <a:xfrm>
            <a:off x="3786083" y="3591912"/>
            <a:ext cx="2636211" cy="2309364"/>
          </a:xfrm>
          <a:prstGeom prst="rect">
            <a:avLst/>
          </a:prstGeom>
          <a:ln>
            <a:noFill/>
          </a:ln>
          <a:extLst>
            <a:ext uri="{53640926-AAD7-44D8-BBD7-CCE9431645EC}">
              <a14:shadowObscured xmlns:a14="http://schemas.microsoft.com/office/drawing/2010/main"/>
            </a:ext>
          </a:extLst>
        </p:spPr>
      </p:pic>
      <p:pic>
        <p:nvPicPr>
          <p:cNvPr id="25" name="Picture 24">
            <a:extLst>
              <a:ext uri="{FF2B5EF4-FFF2-40B4-BE49-F238E27FC236}">
                <a16:creationId xmlns:a16="http://schemas.microsoft.com/office/drawing/2014/main" id="{6D6B212B-5C76-674D-9BB0-45367A83CB0E}"/>
              </a:ext>
            </a:extLst>
          </p:cNvPr>
          <p:cNvPicPr/>
          <p:nvPr/>
        </p:nvPicPr>
        <p:blipFill rotWithShape="1">
          <a:blip r:embed="rId5" cstate="screen">
            <a:extLst>
              <a:ext uri="{28A0092B-C50C-407E-A947-70E740481C1C}">
                <a14:useLocalDpi xmlns:a14="http://schemas.microsoft.com/office/drawing/2010/main"/>
              </a:ext>
            </a:extLst>
          </a:blip>
          <a:srcRect r="14038"/>
          <a:stretch/>
        </p:blipFill>
        <p:spPr bwMode="auto">
          <a:xfrm>
            <a:off x="1045317" y="3548003"/>
            <a:ext cx="2652285" cy="2314722"/>
          </a:xfrm>
          <a:prstGeom prst="rect">
            <a:avLst/>
          </a:prstGeom>
          <a:ln>
            <a:noFill/>
          </a:ln>
          <a:extLst>
            <a:ext uri="{53640926-AAD7-44D8-BBD7-CCE9431645EC}">
              <a14:shadowObscured xmlns:a14="http://schemas.microsoft.com/office/drawing/2010/main"/>
            </a:ext>
          </a:extLst>
        </p:spPr>
      </p:pic>
      <p:sp>
        <p:nvSpPr>
          <p:cNvPr id="29" name="TextBox 28">
            <a:extLst>
              <a:ext uri="{FF2B5EF4-FFF2-40B4-BE49-F238E27FC236}">
                <a16:creationId xmlns:a16="http://schemas.microsoft.com/office/drawing/2014/main" id="{FDFF4C8C-4A9A-B248-B163-2CFEC641981F}"/>
              </a:ext>
            </a:extLst>
          </p:cNvPr>
          <p:cNvSpPr txBox="1"/>
          <p:nvPr/>
        </p:nvSpPr>
        <p:spPr>
          <a:xfrm>
            <a:off x="956836" y="5774116"/>
            <a:ext cx="5570692" cy="369332"/>
          </a:xfrm>
          <a:prstGeom prst="rect">
            <a:avLst/>
          </a:prstGeom>
          <a:noFill/>
        </p:spPr>
        <p:txBody>
          <a:bodyPr wrap="none" rtlCol="0">
            <a:spAutoFit/>
          </a:bodyPr>
          <a:lstStyle/>
          <a:p>
            <a:r>
              <a:rPr lang="en-US" b="1" dirty="0"/>
              <a:t>Baseline ATD Simulations with different postures</a:t>
            </a:r>
          </a:p>
        </p:txBody>
      </p:sp>
      <p:sp>
        <p:nvSpPr>
          <p:cNvPr id="30" name="TextBox 29">
            <a:extLst>
              <a:ext uri="{FF2B5EF4-FFF2-40B4-BE49-F238E27FC236}">
                <a16:creationId xmlns:a16="http://schemas.microsoft.com/office/drawing/2014/main" id="{3B2CDCAD-CBC7-9246-8300-1AD811382C08}"/>
              </a:ext>
            </a:extLst>
          </p:cNvPr>
          <p:cNvSpPr txBox="1"/>
          <p:nvPr/>
        </p:nvSpPr>
        <p:spPr>
          <a:xfrm>
            <a:off x="3954952" y="3178671"/>
            <a:ext cx="2467342" cy="369332"/>
          </a:xfrm>
          <a:prstGeom prst="rect">
            <a:avLst/>
          </a:prstGeom>
          <a:noFill/>
        </p:spPr>
        <p:txBody>
          <a:bodyPr wrap="none" rtlCol="0">
            <a:spAutoFit/>
          </a:bodyPr>
          <a:lstStyle/>
          <a:p>
            <a:r>
              <a:rPr lang="en-US" dirty="0"/>
              <a:t>Head forward 200 mm</a:t>
            </a:r>
          </a:p>
        </p:txBody>
      </p:sp>
      <p:sp>
        <p:nvSpPr>
          <p:cNvPr id="31" name="TextBox 30">
            <a:extLst>
              <a:ext uri="{FF2B5EF4-FFF2-40B4-BE49-F238E27FC236}">
                <a16:creationId xmlns:a16="http://schemas.microsoft.com/office/drawing/2014/main" id="{F8881888-9AC3-4E45-BD23-A12CDBFCE319}"/>
              </a:ext>
            </a:extLst>
          </p:cNvPr>
          <p:cNvSpPr txBox="1"/>
          <p:nvPr/>
        </p:nvSpPr>
        <p:spPr>
          <a:xfrm>
            <a:off x="943594" y="3178671"/>
            <a:ext cx="2826415" cy="369332"/>
          </a:xfrm>
          <a:prstGeom prst="rect">
            <a:avLst/>
          </a:prstGeom>
          <a:noFill/>
        </p:spPr>
        <p:txBody>
          <a:bodyPr wrap="none" rtlCol="0">
            <a:spAutoFit/>
          </a:bodyPr>
          <a:lstStyle/>
          <a:p>
            <a:r>
              <a:rPr lang="en-US" dirty="0"/>
              <a:t>Normal Pre-crash posture</a:t>
            </a:r>
          </a:p>
        </p:txBody>
      </p:sp>
      <p:sp>
        <p:nvSpPr>
          <p:cNvPr id="4" name="Rectangle 3">
            <a:extLst>
              <a:ext uri="{FF2B5EF4-FFF2-40B4-BE49-F238E27FC236}">
                <a16:creationId xmlns:a16="http://schemas.microsoft.com/office/drawing/2014/main" id="{BF98C1B4-51B5-5A44-83A9-F05B29AF2082}"/>
              </a:ext>
            </a:extLst>
          </p:cNvPr>
          <p:cNvSpPr/>
          <p:nvPr/>
        </p:nvSpPr>
        <p:spPr>
          <a:xfrm>
            <a:off x="9768859" y="6399144"/>
            <a:ext cx="2206694" cy="369332"/>
          </a:xfrm>
          <a:prstGeom prst="rect">
            <a:avLst/>
          </a:prstGeom>
        </p:spPr>
        <p:txBody>
          <a:bodyPr wrap="none">
            <a:spAutoFit/>
          </a:bodyPr>
          <a:lstStyle/>
          <a:p>
            <a:r>
              <a:rPr lang="en-US" dirty="0"/>
              <a:t>US-NCAP condition</a:t>
            </a:r>
          </a:p>
        </p:txBody>
      </p:sp>
      <p:sp>
        <p:nvSpPr>
          <p:cNvPr id="5" name="Oval 4">
            <a:extLst>
              <a:ext uri="{FF2B5EF4-FFF2-40B4-BE49-F238E27FC236}">
                <a16:creationId xmlns:a16="http://schemas.microsoft.com/office/drawing/2014/main" id="{F9D8F7A2-8C2F-9F48-8770-E5664660F2F4}"/>
              </a:ext>
            </a:extLst>
          </p:cNvPr>
          <p:cNvSpPr/>
          <p:nvPr/>
        </p:nvSpPr>
        <p:spPr bwMode="auto">
          <a:xfrm>
            <a:off x="9171548" y="5529943"/>
            <a:ext cx="533394" cy="493485"/>
          </a:xfrm>
          <a:prstGeom prst="ellipse">
            <a:avLst/>
          </a:prstGeom>
          <a:noFill/>
          <a:ln w="28575" cap="flat" cmpd="sng" algn="ctr">
            <a:solidFill>
              <a:srgbClr val="C0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52" charset="-128"/>
            </a:endParaRPr>
          </a:p>
        </p:txBody>
      </p:sp>
      <p:cxnSp>
        <p:nvCxnSpPr>
          <p:cNvPr id="7" name="Straight Arrow Connector 6">
            <a:extLst>
              <a:ext uri="{FF2B5EF4-FFF2-40B4-BE49-F238E27FC236}">
                <a16:creationId xmlns:a16="http://schemas.microsoft.com/office/drawing/2014/main" id="{8CA49B83-6FB9-F04B-933F-8CECD0BAC15A}"/>
              </a:ext>
            </a:extLst>
          </p:cNvPr>
          <p:cNvCxnSpPr>
            <a:cxnSpLocks/>
          </p:cNvCxnSpPr>
          <p:nvPr/>
        </p:nvCxnSpPr>
        <p:spPr bwMode="auto">
          <a:xfrm flipH="1" flipV="1">
            <a:off x="9540263" y="6023428"/>
            <a:ext cx="300424" cy="537030"/>
          </a:xfrm>
          <a:prstGeom prst="straightConnector1">
            <a:avLst/>
          </a:prstGeom>
          <a:noFill/>
          <a:ln w="28575" cap="flat" cmpd="sng" algn="ctr">
            <a:solidFill>
              <a:srgbClr val="C00000"/>
            </a:solidFill>
            <a:prstDash val="sysDash"/>
            <a:round/>
            <a:headEnd type="none" w="med" len="med"/>
            <a:tailEnd type="none" w="med" len="med"/>
          </a:ln>
          <a:effectLst/>
        </p:spPr>
      </p:cxnSp>
    </p:spTree>
    <p:extLst>
      <p:ext uri="{BB962C8B-B14F-4D97-AF65-F5344CB8AC3E}">
        <p14:creationId xmlns:p14="http://schemas.microsoft.com/office/powerpoint/2010/main" val="337414268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E4D7-6438-4343-9AE5-BB9A9F3681D6}"/>
              </a:ext>
            </a:extLst>
          </p:cNvPr>
          <p:cNvSpPr>
            <a:spLocks noGrp="1"/>
          </p:cNvSpPr>
          <p:nvPr>
            <p:ph type="title"/>
          </p:nvPr>
        </p:nvSpPr>
        <p:spPr/>
        <p:txBody>
          <a:bodyPr/>
          <a:lstStyle/>
          <a:p>
            <a:r>
              <a:rPr lang="en-US" dirty="0"/>
              <a:t>Previous Studies: In Vehicle Head Tracking</a:t>
            </a:r>
          </a:p>
        </p:txBody>
      </p:sp>
      <p:pic>
        <p:nvPicPr>
          <p:cNvPr id="5" name="Content Placeholder 4">
            <a:extLst>
              <a:ext uri="{FF2B5EF4-FFF2-40B4-BE49-F238E27FC236}">
                <a16:creationId xmlns:a16="http://schemas.microsoft.com/office/drawing/2014/main" id="{514FB730-7001-CF41-9E14-C0EF85E1CA54}"/>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813274" y="2704670"/>
            <a:ext cx="4432184" cy="3324138"/>
          </a:xfrm>
        </p:spPr>
      </p:pic>
      <p:pic>
        <p:nvPicPr>
          <p:cNvPr id="7" name="Picture 6">
            <a:extLst>
              <a:ext uri="{FF2B5EF4-FFF2-40B4-BE49-F238E27FC236}">
                <a16:creationId xmlns:a16="http://schemas.microsoft.com/office/drawing/2014/main" id="{1C711540-D9AC-D149-A28E-7745170E68B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39036" y="3455514"/>
            <a:ext cx="2720340" cy="2573294"/>
          </a:xfrm>
          <a:prstGeom prst="rect">
            <a:avLst/>
          </a:prstGeom>
        </p:spPr>
      </p:pic>
      <p:sp>
        <p:nvSpPr>
          <p:cNvPr id="8" name="TextBox 7">
            <a:extLst>
              <a:ext uri="{FF2B5EF4-FFF2-40B4-BE49-F238E27FC236}">
                <a16:creationId xmlns:a16="http://schemas.microsoft.com/office/drawing/2014/main" id="{EBFC8D8E-6367-DD41-B225-145BD3FCA317}"/>
              </a:ext>
            </a:extLst>
          </p:cNvPr>
          <p:cNvSpPr txBox="1"/>
          <p:nvPr/>
        </p:nvSpPr>
        <p:spPr>
          <a:xfrm>
            <a:off x="2293257" y="6101012"/>
            <a:ext cx="4821529" cy="307777"/>
          </a:xfrm>
          <a:prstGeom prst="rect">
            <a:avLst/>
          </a:prstGeom>
          <a:noFill/>
        </p:spPr>
        <p:txBody>
          <a:bodyPr wrap="square" rtlCol="0">
            <a:spAutoFit/>
          </a:bodyPr>
          <a:lstStyle/>
          <a:p>
            <a:pPr algn="r"/>
            <a:r>
              <a:rPr lang="en-US" sz="1400" dirty="0"/>
              <a:t>Images from </a:t>
            </a:r>
            <a:r>
              <a:rPr lang="en-US" sz="1400" b="1" dirty="0"/>
              <a:t>VIRTUAL VEHICLE </a:t>
            </a:r>
            <a:r>
              <a:rPr lang="en-US" sz="1400" dirty="0"/>
              <a:t>(http://www.v2c2.at)</a:t>
            </a:r>
          </a:p>
        </p:txBody>
      </p:sp>
      <p:pic>
        <p:nvPicPr>
          <p:cNvPr id="9" name="Picture 8">
            <a:extLst>
              <a:ext uri="{FF2B5EF4-FFF2-40B4-BE49-F238E27FC236}">
                <a16:creationId xmlns:a16="http://schemas.microsoft.com/office/drawing/2014/main" id="{B5FF71A0-9462-BC49-BD9A-607683F618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98728" y="2704669"/>
            <a:ext cx="4470757" cy="3324139"/>
          </a:xfrm>
          <a:prstGeom prst="rect">
            <a:avLst/>
          </a:prstGeom>
        </p:spPr>
      </p:pic>
      <p:sp>
        <p:nvSpPr>
          <p:cNvPr id="10" name="TextBox 9">
            <a:extLst>
              <a:ext uri="{FF2B5EF4-FFF2-40B4-BE49-F238E27FC236}">
                <a16:creationId xmlns:a16="http://schemas.microsoft.com/office/drawing/2014/main" id="{10412C37-389F-1E4E-8367-2A5452DDDA5E}"/>
              </a:ext>
            </a:extLst>
          </p:cNvPr>
          <p:cNvSpPr txBox="1"/>
          <p:nvPr/>
        </p:nvSpPr>
        <p:spPr>
          <a:xfrm>
            <a:off x="7198728" y="6101012"/>
            <a:ext cx="4469493" cy="307777"/>
          </a:xfrm>
          <a:prstGeom prst="rect">
            <a:avLst/>
          </a:prstGeom>
          <a:noFill/>
        </p:spPr>
        <p:txBody>
          <a:bodyPr wrap="none" rtlCol="0">
            <a:spAutoFit/>
          </a:bodyPr>
          <a:lstStyle/>
          <a:p>
            <a:r>
              <a:rPr lang="en-US" sz="1400" b="1" dirty="0"/>
              <a:t>Image-based head tracking </a:t>
            </a:r>
            <a:r>
              <a:rPr lang="en-US" sz="1400" dirty="0" err="1"/>
              <a:t>Ivantysynova</a:t>
            </a:r>
            <a:r>
              <a:rPr lang="en-US" sz="1400" dirty="0"/>
              <a:t> et al. 2015</a:t>
            </a:r>
          </a:p>
        </p:txBody>
      </p:sp>
      <p:sp>
        <p:nvSpPr>
          <p:cNvPr id="11" name="TextBox 10">
            <a:extLst>
              <a:ext uri="{FF2B5EF4-FFF2-40B4-BE49-F238E27FC236}">
                <a16:creationId xmlns:a16="http://schemas.microsoft.com/office/drawing/2014/main" id="{EBCEBF34-F527-F643-8FD8-A427A1794C87}"/>
              </a:ext>
            </a:extLst>
          </p:cNvPr>
          <p:cNvSpPr txBox="1"/>
          <p:nvPr/>
        </p:nvSpPr>
        <p:spPr>
          <a:xfrm>
            <a:off x="637867" y="1062805"/>
            <a:ext cx="11226473" cy="1569660"/>
          </a:xfrm>
          <a:prstGeom prst="rect">
            <a:avLst/>
          </a:prstGeom>
          <a:noFill/>
        </p:spPr>
        <p:txBody>
          <a:bodyPr wrap="square" rtlCol="0">
            <a:spAutoFit/>
          </a:bodyPr>
          <a:lstStyle/>
          <a:p>
            <a:pPr marL="342900" indent="-342900">
              <a:buFont typeface="Arial" panose="020B0604020202020204" pitchFamily="34" charset="0"/>
              <a:buChar char="•"/>
            </a:pPr>
            <a:r>
              <a:rPr lang="en-US" sz="2400" b="1" dirty="0"/>
              <a:t>Marker-based head tracking</a:t>
            </a:r>
            <a:r>
              <a:rPr lang="en-US" sz="2400" dirty="0"/>
              <a:t>: </a:t>
            </a:r>
            <a:r>
              <a:rPr lang="en-US" sz="2400" b="1" dirty="0"/>
              <a:t>+</a:t>
            </a:r>
            <a:r>
              <a:rPr lang="en-US" sz="2400" dirty="0"/>
              <a:t> Suitable to obtain accurate 3D locations  </a:t>
            </a:r>
            <a:br>
              <a:rPr lang="en-US" sz="2400" dirty="0"/>
            </a:br>
            <a:r>
              <a:rPr lang="en-US" sz="2400" dirty="0"/>
              <a:t>				         </a:t>
            </a:r>
            <a:r>
              <a:rPr lang="en-US" sz="2400" b="1" dirty="0">
                <a:solidFill>
                  <a:srgbClr val="C00000"/>
                </a:solidFill>
              </a:rPr>
              <a:t>-</a:t>
            </a:r>
            <a:r>
              <a:rPr lang="en-US" sz="2400" dirty="0">
                <a:solidFill>
                  <a:srgbClr val="C00000"/>
                </a:solidFill>
              </a:rPr>
              <a:t> Requires excessive hardware to track markers</a:t>
            </a:r>
            <a:endParaRPr lang="en-US" sz="2400" b="1" dirty="0"/>
          </a:p>
          <a:p>
            <a:pPr marL="342900" indent="-342900">
              <a:buFont typeface="Arial" panose="020B0604020202020204" pitchFamily="34" charset="0"/>
              <a:buChar char="•"/>
            </a:pPr>
            <a:r>
              <a:rPr lang="en-US" sz="2400" b="1" dirty="0"/>
              <a:t>Image-based head tracking</a:t>
            </a:r>
            <a:r>
              <a:rPr lang="en-US" sz="2400" dirty="0"/>
              <a:t>: </a:t>
            </a:r>
            <a:r>
              <a:rPr lang="en-US" sz="2400" b="1" dirty="0"/>
              <a:t>+</a:t>
            </a:r>
            <a:r>
              <a:rPr lang="en-US" sz="2400" dirty="0"/>
              <a:t> Can capture naturalistic occupant behaviors				                    </a:t>
            </a:r>
            <a:r>
              <a:rPr lang="en-US" sz="2400" b="1" dirty="0">
                <a:solidFill>
                  <a:srgbClr val="C00000"/>
                </a:solidFill>
              </a:rPr>
              <a:t>-</a:t>
            </a:r>
            <a:r>
              <a:rPr lang="en-US" sz="2400" dirty="0">
                <a:solidFill>
                  <a:srgbClr val="C00000"/>
                </a:solidFill>
              </a:rPr>
              <a:t> Hard to measure accurate 3D locations</a:t>
            </a:r>
          </a:p>
        </p:txBody>
      </p:sp>
    </p:spTree>
    <p:extLst>
      <p:ext uri="{BB962C8B-B14F-4D97-AF65-F5344CB8AC3E}">
        <p14:creationId xmlns:p14="http://schemas.microsoft.com/office/powerpoint/2010/main" val="22080286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54B04-37DF-4B4A-8811-BB0161240774}"/>
              </a:ext>
            </a:extLst>
          </p:cNvPr>
          <p:cNvSpPr>
            <a:spLocks noGrp="1"/>
          </p:cNvSpPr>
          <p:nvPr>
            <p:ph type="title"/>
          </p:nvPr>
        </p:nvSpPr>
        <p:spPr/>
        <p:txBody>
          <a:bodyPr/>
          <a:lstStyle/>
          <a:p>
            <a:r>
              <a:rPr lang="en-US" dirty="0"/>
              <a:t>Model-based Head Tracking</a:t>
            </a:r>
          </a:p>
        </p:txBody>
      </p:sp>
      <p:sp>
        <p:nvSpPr>
          <p:cNvPr id="3" name="Content Placeholder 2">
            <a:extLst>
              <a:ext uri="{FF2B5EF4-FFF2-40B4-BE49-F238E27FC236}">
                <a16:creationId xmlns:a16="http://schemas.microsoft.com/office/drawing/2014/main" id="{C03C84C3-242B-D449-9952-29AC027771C5}"/>
              </a:ext>
            </a:extLst>
          </p:cNvPr>
          <p:cNvSpPr>
            <a:spLocks noGrp="1"/>
          </p:cNvSpPr>
          <p:nvPr>
            <p:ph idx="1"/>
          </p:nvPr>
        </p:nvSpPr>
        <p:spPr>
          <a:xfrm>
            <a:off x="665117" y="1130531"/>
            <a:ext cx="5430883" cy="4789516"/>
          </a:xfrm>
        </p:spPr>
        <p:txBody>
          <a:bodyPr/>
          <a:lstStyle/>
          <a:p>
            <a:pPr marL="514350" indent="-514350">
              <a:buFont typeface="+mj-lt"/>
              <a:buAutoNum type="arabicPeriod"/>
            </a:pPr>
            <a:r>
              <a:rPr lang="en-US" sz="2400" dirty="0"/>
              <a:t>Select the depth points near to a 3D head scan surface using kd-tree </a:t>
            </a:r>
          </a:p>
          <a:p>
            <a:pPr marL="514350" indent="-514350">
              <a:buFont typeface="+mj-lt"/>
              <a:buAutoNum type="arabicPeriod"/>
            </a:pPr>
            <a:r>
              <a:rPr lang="en-US" sz="2400" dirty="0"/>
              <a:t>Fit the head scan to the selected points using ICP and store</a:t>
            </a:r>
          </a:p>
          <a:p>
            <a:pPr marL="514350" indent="-514350">
              <a:buFont typeface="+mj-lt"/>
              <a:buAutoNum type="arabicPeriod"/>
            </a:pPr>
            <a:r>
              <a:rPr lang="en-US" sz="2400" dirty="0"/>
              <a:t>Update depth data for the next frame</a:t>
            </a:r>
          </a:p>
          <a:p>
            <a:pPr marL="514350" indent="-514350">
              <a:buFont typeface="+mj-lt"/>
              <a:buAutoNum type="arabicPeriod"/>
            </a:pPr>
            <a:r>
              <a:rPr lang="en-US" sz="2400" dirty="0"/>
              <a:t>Update the fitted head scan based on transformations between previous frames to predict the initial guess for the next frame</a:t>
            </a:r>
          </a:p>
          <a:p>
            <a:pPr marL="514350" indent="-514350">
              <a:buFont typeface="+mj-lt"/>
              <a:buAutoNum type="arabicPeriod"/>
            </a:pPr>
            <a:r>
              <a:rPr lang="en-US" sz="2400" dirty="0"/>
              <a:t>Go to step 1.</a:t>
            </a:r>
          </a:p>
          <a:p>
            <a:pPr marL="514350" indent="-514350">
              <a:buFont typeface="+mj-lt"/>
              <a:buAutoNum type="arabicPeriod"/>
            </a:pPr>
            <a:endParaRPr lang="en-US" sz="2400" dirty="0"/>
          </a:p>
          <a:p>
            <a:pPr lvl="1"/>
            <a:endParaRPr lang="en-US" sz="2000" dirty="0"/>
          </a:p>
          <a:p>
            <a:pPr lvl="1"/>
            <a:endParaRPr lang="en-US" sz="2000" dirty="0"/>
          </a:p>
        </p:txBody>
      </p:sp>
      <p:pic>
        <p:nvPicPr>
          <p:cNvPr id="4" name="Record_2018_01_25_22_59_42_92">
            <a:hlinkClick r:id="" action="ppaction://media"/>
            <a:extLst>
              <a:ext uri="{FF2B5EF4-FFF2-40B4-BE49-F238E27FC236}">
                <a16:creationId xmlns:a16="http://schemas.microsoft.com/office/drawing/2014/main" id="{2EB94C61-F74E-F547-A02F-A1AEDEF6932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3884"/>
          <a:stretch/>
        </p:blipFill>
        <p:spPr>
          <a:xfrm>
            <a:off x="6345284" y="1130531"/>
            <a:ext cx="5487884" cy="5333221"/>
          </a:xfrm>
          <a:prstGeom prst="rect">
            <a:avLst/>
          </a:prstGeom>
        </p:spPr>
      </p:pic>
    </p:spTree>
    <p:extLst>
      <p:ext uri="{BB962C8B-B14F-4D97-AF65-F5344CB8AC3E}">
        <p14:creationId xmlns:p14="http://schemas.microsoft.com/office/powerpoint/2010/main" val="25022968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3D891-74C6-5640-84FC-272B127CC782}"/>
              </a:ext>
            </a:extLst>
          </p:cNvPr>
          <p:cNvSpPr>
            <a:spLocks noGrp="1"/>
          </p:cNvSpPr>
          <p:nvPr>
            <p:ph type="title"/>
          </p:nvPr>
        </p:nvSpPr>
        <p:spPr/>
        <p:txBody>
          <a:bodyPr/>
          <a:lstStyle/>
          <a:p>
            <a:r>
              <a:rPr lang="en-US" dirty="0"/>
              <a:t>Data Collection</a:t>
            </a:r>
          </a:p>
        </p:txBody>
      </p:sp>
      <p:sp>
        <p:nvSpPr>
          <p:cNvPr id="8" name="TextBox 7">
            <a:extLst>
              <a:ext uri="{FF2B5EF4-FFF2-40B4-BE49-F238E27FC236}">
                <a16:creationId xmlns:a16="http://schemas.microsoft.com/office/drawing/2014/main" id="{00BFDD87-ECE6-3B47-B6C8-48496A3274BF}"/>
              </a:ext>
            </a:extLst>
          </p:cNvPr>
          <p:cNvSpPr txBox="1"/>
          <p:nvPr/>
        </p:nvSpPr>
        <p:spPr>
          <a:xfrm>
            <a:off x="524655" y="1101533"/>
            <a:ext cx="9881231" cy="954107"/>
          </a:xfrm>
          <a:prstGeom prst="rect">
            <a:avLst/>
          </a:prstGeom>
          <a:noFill/>
        </p:spPr>
        <p:txBody>
          <a:bodyPr wrap="none" rtlCol="0">
            <a:spAutoFit/>
          </a:bodyPr>
          <a:lstStyle/>
          <a:p>
            <a:r>
              <a:rPr lang="en-US" sz="2800" dirty="0">
                <a:solidFill>
                  <a:srgbClr val="2A4687"/>
                </a:solidFill>
              </a:rPr>
              <a:t>- A total of 348 trials (4 events per subject) were performed</a:t>
            </a:r>
          </a:p>
          <a:p>
            <a:r>
              <a:rPr lang="en-US" sz="2800" dirty="0">
                <a:solidFill>
                  <a:srgbClr val="2A4687"/>
                </a:solidFill>
              </a:rPr>
              <a:t>- Subjects were asked to answer questions during the events</a:t>
            </a:r>
          </a:p>
        </p:txBody>
      </p:sp>
      <p:sp>
        <p:nvSpPr>
          <p:cNvPr id="3" name="TextBox 2">
            <a:extLst>
              <a:ext uri="{FF2B5EF4-FFF2-40B4-BE49-F238E27FC236}">
                <a16:creationId xmlns:a16="http://schemas.microsoft.com/office/drawing/2014/main" id="{2426955D-4BFA-E143-989D-35CAD761D1F5}"/>
              </a:ext>
            </a:extLst>
          </p:cNvPr>
          <p:cNvSpPr txBox="1"/>
          <p:nvPr/>
        </p:nvSpPr>
        <p:spPr>
          <a:xfrm>
            <a:off x="1464036" y="5771712"/>
            <a:ext cx="1390124" cy="369332"/>
          </a:xfrm>
          <a:prstGeom prst="rect">
            <a:avLst/>
          </a:prstGeom>
          <a:noFill/>
        </p:spPr>
        <p:txBody>
          <a:bodyPr wrap="none" rtlCol="0">
            <a:spAutoFit/>
          </a:bodyPr>
          <a:lstStyle/>
          <a:p>
            <a:r>
              <a:rPr lang="en-US" b="1" dirty="0"/>
              <a:t>Hard brake</a:t>
            </a:r>
          </a:p>
        </p:txBody>
      </p:sp>
      <p:sp>
        <p:nvSpPr>
          <p:cNvPr id="9" name="TextBox 8">
            <a:extLst>
              <a:ext uri="{FF2B5EF4-FFF2-40B4-BE49-F238E27FC236}">
                <a16:creationId xmlns:a16="http://schemas.microsoft.com/office/drawing/2014/main" id="{1C22F469-6190-0E45-A22D-B91D6D9056BA}"/>
              </a:ext>
            </a:extLst>
          </p:cNvPr>
          <p:cNvSpPr txBox="1"/>
          <p:nvPr/>
        </p:nvSpPr>
        <p:spPr>
          <a:xfrm>
            <a:off x="5227266" y="5771712"/>
            <a:ext cx="1860317" cy="369332"/>
          </a:xfrm>
          <a:prstGeom prst="rect">
            <a:avLst/>
          </a:prstGeom>
          <a:noFill/>
        </p:spPr>
        <p:txBody>
          <a:bodyPr wrap="none" rtlCol="0">
            <a:spAutoFit/>
          </a:bodyPr>
          <a:lstStyle/>
          <a:p>
            <a:r>
              <a:rPr lang="en-US" b="1" dirty="0"/>
              <a:t>Turn and Brake</a:t>
            </a:r>
          </a:p>
        </p:txBody>
      </p:sp>
      <p:sp>
        <p:nvSpPr>
          <p:cNvPr id="10" name="TextBox 9">
            <a:extLst>
              <a:ext uri="{FF2B5EF4-FFF2-40B4-BE49-F238E27FC236}">
                <a16:creationId xmlns:a16="http://schemas.microsoft.com/office/drawing/2014/main" id="{318117D5-7124-C94C-BCDA-F6D184E5259A}"/>
              </a:ext>
            </a:extLst>
          </p:cNvPr>
          <p:cNvSpPr txBox="1"/>
          <p:nvPr/>
        </p:nvSpPr>
        <p:spPr>
          <a:xfrm>
            <a:off x="8973481" y="5771712"/>
            <a:ext cx="1633781" cy="369332"/>
          </a:xfrm>
          <a:prstGeom prst="rect">
            <a:avLst/>
          </a:prstGeom>
          <a:noFill/>
        </p:spPr>
        <p:txBody>
          <a:bodyPr wrap="none" rtlCol="0">
            <a:spAutoFit/>
          </a:bodyPr>
          <a:lstStyle/>
          <a:p>
            <a:r>
              <a:rPr lang="en-US" b="1" dirty="0"/>
              <a:t>Lane Change</a:t>
            </a:r>
          </a:p>
        </p:txBody>
      </p:sp>
      <p:pic>
        <p:nvPicPr>
          <p:cNvPr id="7" name="TD013_B1">
            <a:hlinkClick r:id="" action="ppaction://media"/>
            <a:extLst>
              <a:ext uri="{FF2B5EF4-FFF2-40B4-BE49-F238E27FC236}">
                <a16:creationId xmlns:a16="http://schemas.microsoft.com/office/drawing/2014/main" id="{44965086-969D-B74B-951E-11A7F743213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16068" r="24837"/>
          <a:stretch/>
        </p:blipFill>
        <p:spPr>
          <a:xfrm>
            <a:off x="524655" y="2225854"/>
            <a:ext cx="3582396" cy="3409978"/>
          </a:xfrm>
          <a:prstGeom prst="rect">
            <a:avLst/>
          </a:prstGeom>
        </p:spPr>
      </p:pic>
      <p:pic>
        <p:nvPicPr>
          <p:cNvPr id="17" name="TD013_T1">
            <a:hlinkClick r:id="" action="ppaction://media"/>
            <a:extLst>
              <a:ext uri="{FF2B5EF4-FFF2-40B4-BE49-F238E27FC236}">
                <a16:creationId xmlns:a16="http://schemas.microsoft.com/office/drawing/2014/main" id="{AE412A65-94F7-7D4D-BB5A-AE805ACF5EE3}"/>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0"/>
          <a:srcRect l="15048" r="22634"/>
          <a:stretch/>
        </p:blipFill>
        <p:spPr>
          <a:xfrm>
            <a:off x="4339526" y="2225854"/>
            <a:ext cx="3777827" cy="3409978"/>
          </a:xfrm>
          <a:prstGeom prst="rect">
            <a:avLst/>
          </a:prstGeom>
        </p:spPr>
      </p:pic>
      <p:pic>
        <p:nvPicPr>
          <p:cNvPr id="18" name="TD013_L1">
            <a:hlinkClick r:id="" action="ppaction://media"/>
            <a:extLst>
              <a:ext uri="{FF2B5EF4-FFF2-40B4-BE49-F238E27FC236}">
                <a16:creationId xmlns:a16="http://schemas.microsoft.com/office/drawing/2014/main" id="{B2B12C36-4B1D-5748-85B7-163A1BAF222D}"/>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11"/>
          <a:srcRect l="20390" t="544" r="21159" b="-544"/>
          <a:stretch/>
        </p:blipFill>
        <p:spPr>
          <a:xfrm>
            <a:off x="8317424" y="2225854"/>
            <a:ext cx="3569776" cy="3435346"/>
          </a:xfrm>
          <a:prstGeom prst="rect">
            <a:avLst/>
          </a:prstGeom>
        </p:spPr>
      </p:pic>
    </p:spTree>
    <p:extLst>
      <p:ext uri="{BB962C8B-B14F-4D97-AF65-F5344CB8AC3E}">
        <p14:creationId xmlns:p14="http://schemas.microsoft.com/office/powerpoint/2010/main" val="531489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4"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334" fill="hold"/>
                                        <p:tgtEl>
                                          <p:spTgt spid="1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6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7"/>
                </p:tgtEl>
              </p:cMediaNode>
            </p:video>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7"/>
                                        </p:tgtEl>
                                      </p:cBhvr>
                                    </p:cmd>
                                  </p:childTnLst>
                                </p:cTn>
                              </p:par>
                            </p:childTnLst>
                          </p:cTn>
                        </p:par>
                      </p:childTnLst>
                    </p:cTn>
                  </p:par>
                </p:childTnLst>
              </p:cTn>
              <p:nextCondLst>
                <p:cond evt="onClick" delay="0">
                  <p:tgtEl>
                    <p:spTgt spid="7"/>
                  </p:tgtEl>
                </p:cond>
              </p:nextCondLst>
            </p:seq>
            <p:video>
              <p:cMediaNode vol="80000">
                <p:cTn id="21" fill="hold" display="0">
                  <p:stCondLst>
                    <p:cond delay="indefinite"/>
                  </p:stCondLst>
                </p:cTn>
                <p:tgtEl>
                  <p:spTgt spid="17"/>
                </p:tgtEl>
              </p:cMediaNode>
            </p:video>
            <p:seq concurrent="1" nextAc="seek">
              <p:cTn id="22" restart="whenNotActive" fill="hold" evtFilter="cancelBubble" nodeType="interactiveSeq">
                <p:stCondLst>
                  <p:cond evt="onClick" delay="0">
                    <p:tgtEl>
                      <p:spTgt spid="17"/>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17"/>
                                        </p:tgtEl>
                                      </p:cBhvr>
                                    </p:cmd>
                                  </p:childTnLst>
                                </p:cTn>
                              </p:par>
                            </p:childTnLst>
                          </p:cTn>
                        </p:par>
                      </p:childTnLst>
                    </p:cTn>
                  </p:par>
                </p:childTnLst>
              </p:cTn>
              <p:nextCondLst>
                <p:cond evt="onClick" delay="0">
                  <p:tgtEl>
                    <p:spTgt spid="17"/>
                  </p:tgtEl>
                </p:cond>
              </p:nextCondLst>
            </p:seq>
            <p:video>
              <p:cMediaNode vol="80000">
                <p:cTn id="27" fill="hold" display="0">
                  <p:stCondLst>
                    <p:cond delay="indefinite"/>
                  </p:stCondLst>
                </p:cTn>
                <p:tgtEl>
                  <p:spTgt spid="18"/>
                </p:tgtEl>
              </p:cMediaNode>
            </p:video>
            <p:seq concurrent="1" nextAc="seek">
              <p:cTn id="28" restart="whenNotActive" fill="hold" evtFilter="cancelBubble" nodeType="interactiveSeq">
                <p:stCondLst>
                  <p:cond evt="onClick" delay="0">
                    <p:tgtEl>
                      <p:spTgt spid="1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Tracking Result Samples</a:t>
            </a:r>
          </a:p>
        </p:txBody>
      </p:sp>
      <p:pic>
        <p:nvPicPr>
          <p:cNvPr id="4" name="Record_2017_11_28_22_21_45_10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25827"/>
          <a:stretch/>
        </p:blipFill>
        <p:spPr>
          <a:xfrm>
            <a:off x="280953" y="1502533"/>
            <a:ext cx="3828082" cy="4188653"/>
          </a:xfrm>
          <a:prstGeom prst="rect">
            <a:avLst/>
          </a:prstGeom>
        </p:spPr>
      </p:pic>
      <p:pic>
        <p:nvPicPr>
          <p:cNvPr id="5" name="Record_2017_11_28_22_50_30_351">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rotWithShape="1">
          <a:blip r:embed="rId10"/>
          <a:srcRect l="19961" r="3438"/>
          <a:stretch/>
        </p:blipFill>
        <p:spPr>
          <a:xfrm>
            <a:off x="4229651" y="1502535"/>
            <a:ext cx="3953454" cy="4188652"/>
          </a:xfrm>
          <a:prstGeom prst="rect">
            <a:avLst/>
          </a:prstGeom>
        </p:spPr>
      </p:pic>
      <p:pic>
        <p:nvPicPr>
          <p:cNvPr id="6" name="Record_2017_11_28_22_48_04_550">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rotWithShape="1">
          <a:blip r:embed="rId11"/>
          <a:srcRect l="28383"/>
          <a:stretch/>
        </p:blipFill>
        <p:spPr>
          <a:xfrm>
            <a:off x="8298966" y="1502533"/>
            <a:ext cx="3696171" cy="4188653"/>
          </a:xfrm>
          <a:prstGeom prst="rect">
            <a:avLst/>
          </a:prstGeom>
        </p:spPr>
      </p:pic>
      <p:sp>
        <p:nvSpPr>
          <p:cNvPr id="7" name="TextBox 6"/>
          <p:cNvSpPr txBox="1"/>
          <p:nvPr/>
        </p:nvSpPr>
        <p:spPr>
          <a:xfrm>
            <a:off x="1692292" y="1061900"/>
            <a:ext cx="1005403" cy="369332"/>
          </a:xfrm>
          <a:prstGeom prst="rect">
            <a:avLst/>
          </a:prstGeom>
          <a:noFill/>
        </p:spPr>
        <p:txBody>
          <a:bodyPr wrap="none" rtlCol="0">
            <a:spAutoFit/>
          </a:bodyPr>
          <a:lstStyle/>
          <a:p>
            <a:r>
              <a:rPr lang="en-US" b="1" dirty="0"/>
              <a:t>BRAKE</a:t>
            </a:r>
          </a:p>
        </p:txBody>
      </p:sp>
      <p:sp>
        <p:nvSpPr>
          <p:cNvPr id="8" name="TextBox 7"/>
          <p:cNvSpPr txBox="1"/>
          <p:nvPr/>
        </p:nvSpPr>
        <p:spPr>
          <a:xfrm>
            <a:off x="5593298" y="1061900"/>
            <a:ext cx="1236236" cy="369332"/>
          </a:xfrm>
          <a:prstGeom prst="rect">
            <a:avLst/>
          </a:prstGeom>
          <a:noFill/>
        </p:spPr>
        <p:txBody>
          <a:bodyPr wrap="none" rtlCol="0">
            <a:spAutoFit/>
          </a:bodyPr>
          <a:lstStyle/>
          <a:p>
            <a:r>
              <a:rPr lang="en-US" b="1" dirty="0"/>
              <a:t>TURNING</a:t>
            </a:r>
          </a:p>
        </p:txBody>
      </p:sp>
      <p:sp>
        <p:nvSpPr>
          <p:cNvPr id="9" name="TextBox 8"/>
          <p:cNvSpPr txBox="1"/>
          <p:nvPr/>
        </p:nvSpPr>
        <p:spPr>
          <a:xfrm>
            <a:off x="9306682" y="1061900"/>
            <a:ext cx="2133918" cy="369332"/>
          </a:xfrm>
          <a:prstGeom prst="rect">
            <a:avLst/>
          </a:prstGeom>
          <a:noFill/>
        </p:spPr>
        <p:txBody>
          <a:bodyPr wrap="none" rtlCol="0">
            <a:spAutoFit/>
          </a:bodyPr>
          <a:lstStyle/>
          <a:p>
            <a:r>
              <a:rPr lang="en-US" b="1"/>
              <a:t>LANE CHANGING</a:t>
            </a:r>
            <a:endParaRPr lang="en-US" b="1" dirty="0"/>
          </a:p>
        </p:txBody>
      </p:sp>
    </p:spTree>
    <p:extLst>
      <p:ext uri="{BB962C8B-B14F-4D97-AF65-F5344CB8AC3E}">
        <p14:creationId xmlns:p14="http://schemas.microsoft.com/office/powerpoint/2010/main" val="3945598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81" fill="hold"/>
                                        <p:tgtEl>
                                          <p:spTgt spid="4"/>
                                        </p:tgtEl>
                                      </p:cBhvr>
                                    </p:cmd>
                                  </p:childTnLst>
                                </p:cTn>
                              </p:par>
                              <p:par>
                                <p:cTn id="7" presetID="1" presetClass="mediacall" presetSubtype="0" fill="hold" nodeType="withEffect">
                                  <p:stCondLst>
                                    <p:cond delay="0"/>
                                  </p:stCondLst>
                                  <p:childTnLst>
                                    <p:cmd type="call" cmd="playFrom(0.0)">
                                      <p:cBhvr>
                                        <p:cTn id="8" dur="15186" fill="hold"/>
                                        <p:tgtEl>
                                          <p:spTgt spid="5"/>
                                        </p:tgtEl>
                                      </p:cBhvr>
                                    </p:cmd>
                                  </p:childTnLst>
                                </p:cTn>
                              </p:par>
                              <p:par>
                                <p:cTn id="9" presetID="1" presetClass="mediacall" presetSubtype="0" fill="hold" nodeType="withEffect">
                                  <p:stCondLst>
                                    <p:cond delay="0"/>
                                  </p:stCondLst>
                                  <p:childTnLst>
                                    <p:cmd type="call" cmd="playFrom(0.0)">
                                      <p:cBhvr>
                                        <p:cTn id="10" dur="182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repeatCount="indefinite"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video>
              <p:cMediaNode vol="80000">
                <p:cTn id="23" repeatCount="indefinite" fill="hold" display="0">
                  <p:stCondLst>
                    <p:cond delay="indefinite"/>
                  </p:stCondLst>
                </p:cTn>
                <p:tgtEl>
                  <p:spTgt spid="6"/>
                </p:tgtEl>
              </p:cMediaNode>
            </p:video>
            <p:seq concurrent="1" nextAc="seek">
              <p:cTn id="24" restart="whenNotActive" fill="hold" evtFilter="cancelBubble" nodeType="interactiveSeq">
                <p:stCondLst>
                  <p:cond evt="onClick" delay="0">
                    <p:tgtEl>
                      <p:spTgt spid="6"/>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24C3-9EA2-E242-8391-50C6A3AFBA02}"/>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91D722F-5082-B34F-A66B-AA33DF49644F}"/>
              </a:ext>
            </a:extLst>
          </p:cNvPr>
          <p:cNvSpPr>
            <a:spLocks noGrp="1"/>
          </p:cNvSpPr>
          <p:nvPr>
            <p:ph idx="1"/>
          </p:nvPr>
        </p:nvSpPr>
        <p:spPr>
          <a:xfrm>
            <a:off x="914400" y="1150256"/>
            <a:ext cx="10363200" cy="5011615"/>
          </a:xfrm>
        </p:spPr>
        <p:txBody>
          <a:bodyPr/>
          <a:lstStyle/>
          <a:p>
            <a:r>
              <a:rPr lang="en-US" sz="2800" dirty="0"/>
              <a:t>We investigated the utility of a single ToF depth camera for the in-vehicle markerless tracking of an occupant’s head during abrupt maneuvers.</a:t>
            </a:r>
          </a:p>
          <a:p>
            <a:r>
              <a:rPr lang="en-US" sz="2800" dirty="0"/>
              <a:t>We demonstrated that fitting 3D head scan to the depth data can provide the accurate head location and orientation tracking over time.</a:t>
            </a:r>
          </a:p>
          <a:p>
            <a:r>
              <a:rPr lang="en-US" sz="2800" dirty="0"/>
              <a:t>Future Works</a:t>
            </a:r>
          </a:p>
          <a:p>
            <a:pPr lvl="1"/>
            <a:r>
              <a:rPr lang="en-US" sz="2400" dirty="0"/>
              <a:t>Data Analysis (Maximum excursions &amp; relationships with potential predictors, Head location distributions, Torso/head displacement for braking)</a:t>
            </a:r>
          </a:p>
          <a:p>
            <a:pPr lvl="1"/>
            <a:r>
              <a:rPr lang="en-US" sz="2400" dirty="0"/>
              <a:t>Build a statistical head dynamics model</a:t>
            </a:r>
          </a:p>
        </p:txBody>
      </p:sp>
    </p:spTree>
    <p:extLst>
      <p:ext uri="{BB962C8B-B14F-4D97-AF65-F5344CB8AC3E}">
        <p14:creationId xmlns:p14="http://schemas.microsoft.com/office/powerpoint/2010/main" val="179178056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Thank you</a:t>
            </a:r>
          </a:p>
        </p:txBody>
      </p:sp>
      <p:sp>
        <p:nvSpPr>
          <p:cNvPr id="5" name="Text Placeholder 4"/>
          <p:cNvSpPr>
            <a:spLocks noGrp="1"/>
          </p:cNvSpPr>
          <p:nvPr>
            <p:ph type="body" idx="1"/>
          </p:nvPr>
        </p:nvSpPr>
        <p:spPr/>
        <p:txBody>
          <a:bodyPr/>
          <a:lstStyle/>
          <a:p>
            <a:r>
              <a:rPr lang="en-US" b="1" dirty="0"/>
              <a:t>CONTACTS</a:t>
            </a:r>
          </a:p>
          <a:p>
            <a:endParaRPr lang="en-US" dirty="0"/>
          </a:p>
          <a:p>
            <a:r>
              <a:rPr lang="en-US" dirty="0"/>
              <a:t>B-K. Daniel Park, PhD (</a:t>
            </a:r>
            <a:r>
              <a:rPr lang="en-US" dirty="0">
                <a:hlinkClick r:id="rId2"/>
              </a:rPr>
              <a:t>keonpark@umich.edu</a:t>
            </a:r>
            <a:r>
              <a:rPr lang="en-US" dirty="0"/>
              <a:t>) </a:t>
            </a:r>
          </a:p>
          <a:p>
            <a:r>
              <a:rPr lang="en-US" dirty="0"/>
              <a:t>Matthew P. Reed, PhD (</a:t>
            </a:r>
            <a:r>
              <a:rPr lang="en-US" dirty="0">
                <a:hlinkClick r:id="rId3"/>
              </a:rPr>
              <a:t>mreed@umich.edu</a:t>
            </a:r>
            <a:r>
              <a:rPr lang="en-US" dirty="0"/>
              <a:t>) </a:t>
            </a:r>
          </a:p>
          <a:p>
            <a:endParaRPr lang="en-US" dirty="0"/>
          </a:p>
        </p:txBody>
      </p:sp>
    </p:spTree>
    <p:extLst>
      <p:ext uri="{BB962C8B-B14F-4D97-AF65-F5344CB8AC3E}">
        <p14:creationId xmlns:p14="http://schemas.microsoft.com/office/powerpoint/2010/main" val="3735209691"/>
      </p:ext>
    </p:extLst>
  </p:cSld>
  <p:clrMapOvr>
    <a:masterClrMapping/>
  </p:clrMapOvr>
  <p:transition/>
</p:sld>
</file>

<file path=ppt/theme/theme1.xml><?xml version="1.0" encoding="utf-8"?>
<a:theme xmlns:a="http://schemas.openxmlformats.org/drawingml/2006/main" name="UMTRI">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ヒラギノ角ゴ Pro W3" pitchFamily="-65" charset="-128"/>
            <a:cs typeface="ヒラギノ角ゴ Pro W3"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ヒラギノ角ゴ Pro W3" pitchFamily="-65" charset="-128"/>
            <a:cs typeface="ヒラギノ角ゴ Pro W3" pitchFamily="-65"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MTRI" id="{EAAE7E43-4362-5C40-9AD1-E4A395EF4101}" vid="{997F493F-F0D9-E040-A194-B164A353BD1C}"/>
    </a:ext>
  </a:extLst>
</a:theme>
</file>

<file path=ppt/theme/theme2.xml><?xml version="1.0" encoding="utf-8"?>
<a:theme xmlns:a="http://schemas.openxmlformats.org/drawingml/2006/main" name="UMTRI_PPT_THEME2">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5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52"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MTRI_PPT_THEME2" id="{A8968076-3979-43D0-868D-5F578B73EF9C}" vid="{3E25A40B-A8DF-400C-AA59-44084517BBB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AHFE2017_PostureMonitoring</Template>
  <TotalTime>12</TotalTime>
  <Words>1238</Words>
  <Application>Microsoft Macintosh PowerPoint</Application>
  <PresentationFormat>Widescreen</PresentationFormat>
  <Paragraphs>168</Paragraphs>
  <Slides>24</Slides>
  <Notes>16</Notes>
  <HiddenSlides>0</HiddenSlides>
  <MMClips>9</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ヒラギノ角ゴ Pro W3</vt:lpstr>
      <vt:lpstr>Arial</vt:lpstr>
      <vt:lpstr>Calibri</vt:lpstr>
      <vt:lpstr>Times New Roman</vt:lpstr>
      <vt:lpstr>Verdana</vt:lpstr>
      <vt:lpstr>UMTRI</vt:lpstr>
      <vt:lpstr>UMTRI_PPT_THEME2</vt:lpstr>
      <vt:lpstr>Model-based Body Shape/Motion Measurements Using Depth Cameras</vt:lpstr>
      <vt:lpstr>Inscribed fitting</vt:lpstr>
      <vt:lpstr>Objectives</vt:lpstr>
      <vt:lpstr>Inscribed Fitting</vt:lpstr>
      <vt:lpstr>Software Demonstration</vt:lpstr>
      <vt:lpstr>Fitting Result</vt:lpstr>
      <vt:lpstr>Fitting Result</vt:lpstr>
      <vt:lpstr>Worker Posture Monitoring</vt:lpstr>
      <vt:lpstr>Background</vt:lpstr>
      <vt:lpstr>Server Program GUI</vt:lpstr>
      <vt:lpstr>System Demo</vt:lpstr>
      <vt:lpstr>Reporting Module</vt:lpstr>
      <vt:lpstr>Conclusion</vt:lpstr>
      <vt:lpstr>Markerless Motion CApture</vt:lpstr>
      <vt:lpstr>Model Fitting using Articulated ICP</vt:lpstr>
      <vt:lpstr>Results</vt:lpstr>
      <vt:lpstr>Occupant Dynamics Tracking</vt:lpstr>
      <vt:lpstr>Background: Integrated Safety</vt:lpstr>
      <vt:lpstr>Previous Studies: In Vehicle Head Tracking</vt:lpstr>
      <vt:lpstr>Model-based Head Tracking</vt:lpstr>
      <vt:lpstr>Data Collection</vt:lpstr>
      <vt:lpstr>Tracking Result Samples</vt:lpstr>
      <vt:lpstr>Conclusion</vt:lpstr>
      <vt:lpstr>Thank you</vt:lpstr>
    </vt:vector>
  </TitlesOfParts>
  <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Model-based Body Shape/Motion Measurements Using Depth Cameras</dc:title>
  <dc:creator>Byoung-keon Park</dc:creator>
  <cp:lastModifiedBy>Byoung-keon Park</cp:lastModifiedBy>
  <cp:revision>3</cp:revision>
  <dcterms:created xsi:type="dcterms:W3CDTF">2018-02-23T01:31:41Z</dcterms:created>
  <dcterms:modified xsi:type="dcterms:W3CDTF">2018-02-23T01:44:07Z</dcterms:modified>
</cp:coreProperties>
</file>