
<file path=[Content_Types].xml><?xml version="1.0" encoding="utf-8"?>
<Types xmlns="http://schemas.openxmlformats.org/package/2006/content-types">
  <Default Extension="png" ContentType="image/png"/>
  <Default Extension="emf" ContentType="image/x-emf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257" r:id="rId4"/>
    <p:sldId id="258" r:id="rId5"/>
    <p:sldId id="259" r:id="rId6"/>
    <p:sldId id="264" r:id="rId7"/>
    <p:sldId id="265" r:id="rId8"/>
    <p:sldId id="266" r:id="rId9"/>
    <p:sldId id="267" r:id="rId10"/>
    <p:sldId id="268" r:id="rId11"/>
    <p:sldId id="263" r:id="rId12"/>
    <p:sldId id="270" r:id="rId13"/>
    <p:sldId id="269" r:id="rId14"/>
    <p:sldId id="271" r:id="rId15"/>
    <p:sldId id="262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73"/>
    <p:restoredTop sz="94680"/>
  </p:normalViewPr>
  <p:slideViewPr>
    <p:cSldViewPr snapToGrid="0" snapToObjects="1">
      <p:cViewPr varScale="1">
        <p:scale>
          <a:sx n="105" d="100"/>
          <a:sy n="105" d="100"/>
        </p:scale>
        <p:origin x="216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B45373-FD4F-244E-A961-182E4C325B3D}" type="datetimeFigureOut">
              <a:rPr lang="en-US" smtClean="0"/>
              <a:t>2/21/18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124105-D226-F446-AABE-F0FF7D50F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22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644CB7-1E3B-3243-99B8-819D1CBB6884}" type="slidenum">
              <a:rPr lang="en-US">
                <a:latin typeface="Times" charset="0"/>
              </a:rPr>
              <a:pPr/>
              <a:t>14</a:t>
            </a:fld>
            <a:endParaRPr lang="en-US">
              <a:latin typeface="Times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765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97243-D7D5-2248-BB67-AAF5F9A43D00}" type="datetimeFigureOut">
              <a:rPr lang="en-US" smtClean="0"/>
              <a:t>2/21/18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88C1-4707-C745-9B44-5AEC0A91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0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97243-D7D5-2248-BB67-AAF5F9A43D00}" type="datetimeFigureOut">
              <a:rPr lang="en-US" smtClean="0"/>
              <a:t>2/21/18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88C1-4707-C745-9B44-5AEC0A91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63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97243-D7D5-2248-BB67-AAF5F9A43D00}" type="datetimeFigureOut">
              <a:rPr lang="en-US" smtClean="0"/>
              <a:t>2/21/18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88C1-4707-C745-9B44-5AEC0A91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300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97243-D7D5-2248-BB67-AAF5F9A43D00}" type="datetimeFigureOut">
              <a:rPr lang="en-US" smtClean="0"/>
              <a:t>2/21/18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88C1-4707-C745-9B44-5AEC0A91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00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97243-D7D5-2248-BB67-AAF5F9A43D00}" type="datetimeFigureOut">
              <a:rPr lang="en-US" smtClean="0"/>
              <a:t>2/21/18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88C1-4707-C745-9B44-5AEC0A91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724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97243-D7D5-2248-BB67-AAF5F9A43D00}" type="datetimeFigureOut">
              <a:rPr lang="en-US" smtClean="0"/>
              <a:t>2/21/18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88C1-4707-C745-9B44-5AEC0A91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530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97243-D7D5-2248-BB67-AAF5F9A43D00}" type="datetimeFigureOut">
              <a:rPr lang="en-US" smtClean="0"/>
              <a:t>2/21/18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88C1-4707-C745-9B44-5AEC0A91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218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97243-D7D5-2248-BB67-AAF5F9A43D00}" type="datetimeFigureOut">
              <a:rPr lang="en-US" smtClean="0"/>
              <a:t>2/21/18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88C1-4707-C745-9B44-5AEC0A91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734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97243-D7D5-2248-BB67-AAF5F9A43D00}" type="datetimeFigureOut">
              <a:rPr lang="en-US" smtClean="0"/>
              <a:t>2/21/18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88C1-4707-C745-9B44-5AEC0A91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228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97243-D7D5-2248-BB67-AAF5F9A43D00}" type="datetimeFigureOut">
              <a:rPr lang="en-US" smtClean="0"/>
              <a:t>2/21/18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88C1-4707-C745-9B44-5AEC0A91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98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97243-D7D5-2248-BB67-AAF5F9A43D00}" type="datetimeFigureOut">
              <a:rPr lang="en-US" smtClean="0"/>
              <a:t>2/21/18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88C1-4707-C745-9B44-5AEC0A91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10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97243-D7D5-2248-BB67-AAF5F9A43D00}" type="datetimeFigureOut">
              <a:rPr lang="en-US" smtClean="0"/>
              <a:t>2/21/18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888C1-4707-C745-9B44-5AEC0A91F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800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reed@umich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/Users/mreed/Projects/HUMOSIM/Grasp/Testing%20Videos/Subj009_3.5cm_pinches_mask.mov" TargetMode="External"/><Relationship Id="rId1" Type="http://schemas.microsoft.com/office/2007/relationships/media" Target="file:////Users/mreed/Projects/HUMOSIM/Grasp/Testing%20Videos/Subj009_3.5cm_pinches_mask.mov" TargetMode="Externa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ov"/><Relationship Id="rId13" Type="http://schemas.openxmlformats.org/officeDocument/2006/relationships/image" Target="../media/image21.png"/><Relationship Id="rId3" Type="http://schemas.microsoft.com/office/2007/relationships/media" Target="../media/media2.mov"/><Relationship Id="rId7" Type="http://schemas.microsoft.com/office/2007/relationships/media" Target="../media/media4.mov"/><Relationship Id="rId12" Type="http://schemas.openxmlformats.org/officeDocument/2006/relationships/notesSlide" Target="../notesSlides/notesSlide1.xml"/><Relationship Id="rId17" Type="http://schemas.openxmlformats.org/officeDocument/2006/relationships/image" Target="../media/image25.png"/><Relationship Id="rId2" Type="http://schemas.openxmlformats.org/officeDocument/2006/relationships/video" Target="../media/media1.mov"/><Relationship Id="rId16" Type="http://schemas.openxmlformats.org/officeDocument/2006/relationships/image" Target="../media/image24.png"/><Relationship Id="rId1" Type="http://schemas.microsoft.com/office/2007/relationships/media" Target="../media/media1.mov"/><Relationship Id="rId6" Type="http://schemas.openxmlformats.org/officeDocument/2006/relationships/video" Target="../media/media3.mov"/><Relationship Id="rId11" Type="http://schemas.openxmlformats.org/officeDocument/2006/relationships/slideLayout" Target="../slideLayouts/slideLayout2.xml"/><Relationship Id="rId5" Type="http://schemas.microsoft.com/office/2007/relationships/media" Target="../media/media3.mov"/><Relationship Id="rId15" Type="http://schemas.openxmlformats.org/officeDocument/2006/relationships/image" Target="../media/image23.png"/><Relationship Id="rId10" Type="http://schemas.openxmlformats.org/officeDocument/2006/relationships/video" Target="../media/media5.mov"/><Relationship Id="rId4" Type="http://schemas.openxmlformats.org/officeDocument/2006/relationships/video" Target="../media/media2.mov"/><Relationship Id="rId9" Type="http://schemas.microsoft.com/office/2007/relationships/media" Target="../media/media5.mov"/><Relationship Id="rId1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6752"/>
            <a:ext cx="9144000" cy="2387600"/>
          </a:xfrm>
        </p:spPr>
        <p:txBody>
          <a:bodyPr/>
          <a:lstStyle/>
          <a:p>
            <a:r>
              <a:rPr lang="en-US" dirty="0"/>
              <a:t>Parametric Hand Modeling:</a:t>
            </a:r>
            <a:br>
              <a:rPr lang="en-US" dirty="0"/>
            </a:br>
            <a:r>
              <a:rPr lang="en-US" dirty="0"/>
              <a:t> Progress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897703"/>
            <a:ext cx="9144000" cy="1655762"/>
          </a:xfrm>
        </p:spPr>
        <p:txBody>
          <a:bodyPr/>
          <a:lstStyle/>
          <a:p>
            <a:r>
              <a:rPr lang="en-US" dirty="0"/>
              <a:t>Matt Reed</a:t>
            </a:r>
            <a:br>
              <a:rPr lang="en-US" dirty="0"/>
            </a:br>
            <a:r>
              <a:rPr lang="en-US" dirty="0"/>
              <a:t>Research Professor</a:t>
            </a:r>
          </a:p>
          <a:p>
            <a:r>
              <a:rPr lang="en-US" dirty="0">
                <a:hlinkClick r:id="rId2"/>
              </a:rPr>
              <a:t>mreed@umich.edu</a:t>
            </a:r>
            <a:endParaRPr lang="en-US" dirty="0"/>
          </a:p>
          <a:p>
            <a:r>
              <a:rPr lang="en-US" dirty="0"/>
              <a:t>http://</a:t>
            </a:r>
            <a:r>
              <a:rPr lang="en-US" dirty="0" err="1"/>
              <a:t>mreed.umtri.umich.edu</a:t>
            </a:r>
            <a:r>
              <a:rPr lang="en-US" dirty="0"/>
              <a:t>/</a:t>
            </a:r>
          </a:p>
          <a:p>
            <a:endParaRPr lang="en-US" dirty="0"/>
          </a:p>
          <a:p>
            <a:r>
              <a:rPr lang="en-US" dirty="0"/>
              <a:t>University of Michigan</a:t>
            </a:r>
          </a:p>
          <a:p>
            <a:endParaRPr lang="en-US" dirty="0"/>
          </a:p>
          <a:p>
            <a:r>
              <a:rPr lang="en-US" dirty="0"/>
              <a:t>August 14, 2017</a:t>
            </a:r>
          </a:p>
        </p:txBody>
      </p:sp>
    </p:spTree>
    <p:extLst>
      <p:ext uri="{BB962C8B-B14F-4D97-AF65-F5344CB8AC3E}">
        <p14:creationId xmlns:p14="http://schemas.microsoft.com/office/powerpoint/2010/main" val="1927111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929982">
            <a:off x="8491321" y="1633463"/>
            <a:ext cx="4254500" cy="3314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015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9198"/>
            <a:ext cx="8194589" cy="501918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dirty="0"/>
              <a:t>Numerous hand surface geometry models have been developed; few based on large numbers of hand scans. No parametric model is publicly available.</a:t>
            </a:r>
          </a:p>
          <a:p>
            <a:pPr>
              <a:buFont typeface="Arial" charset="0"/>
              <a:buChar char="•"/>
            </a:pPr>
            <a:r>
              <a:rPr lang="en-US" dirty="0"/>
              <a:t>Previous models of skeletal geometry were based on few subjects and the most capable one used MRI rather than CT, which produces less accurate bone shape estimates.</a:t>
            </a:r>
          </a:p>
          <a:p>
            <a:pPr>
              <a:buFont typeface="Arial" charset="0"/>
              <a:buChar char="•"/>
            </a:pPr>
            <a:r>
              <a:rPr lang="en-US" dirty="0"/>
              <a:t>Kinematic models have been based mainly on surface rather than bone measurements. </a:t>
            </a:r>
          </a:p>
          <a:p>
            <a:pPr>
              <a:buFont typeface="Arial" charset="0"/>
              <a:buChar char="•"/>
            </a:pPr>
            <a:r>
              <a:rPr lang="en-US" dirty="0"/>
              <a:t>Hand models in Jack and other ergonomics software lack fidelity in both shape and kinematics.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33223" y="5544491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Jack hand</a:t>
            </a:r>
          </a:p>
        </p:txBody>
      </p:sp>
    </p:spTree>
    <p:extLst>
      <p:ext uri="{BB962C8B-B14F-4D97-AF65-F5344CB8AC3E}">
        <p14:creationId xmlns:p14="http://schemas.microsoft.com/office/powerpoint/2010/main" val="698691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015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3017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Develop a parametric* hand surface and skeleton model suitable for a wide range of spatial and biomechanical analyses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94625" y="3155795"/>
            <a:ext cx="4861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By ”parametric” we mean that we can generate predicted hand geometry for arbitrary input variables, such as sex, overall body size, age, or hand dimensions. </a:t>
            </a:r>
          </a:p>
        </p:txBody>
      </p:sp>
    </p:spTree>
    <p:extLst>
      <p:ext uri="{BB962C8B-B14F-4D97-AF65-F5344CB8AC3E}">
        <p14:creationId xmlns:p14="http://schemas.microsoft.com/office/powerpoint/2010/main" val="14945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277" y="901498"/>
            <a:ext cx="3263159" cy="415178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68558" y="789795"/>
            <a:ext cx="4258837" cy="3336155"/>
          </a:xfrm>
          <a:prstGeom prst="rect">
            <a:avLst/>
          </a:prstGeom>
          <a:solidFill>
            <a:schemeClr val="accent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015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Project 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143" y="1279216"/>
            <a:ext cx="4068336" cy="6276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200" dirty="0"/>
              <a:t>Bone geometry extraction from CT studies (N=35)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37839" y="2093258"/>
            <a:ext cx="4179849" cy="627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/>
              <a:t>Template fitting of 19 bones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8051" y="4516319"/>
            <a:ext cx="4179849" cy="6276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/>
              <a:t>Surface scans of 300 men and women (Canadian Armed Forces)</a:t>
            </a:r>
            <a:endParaRPr lang="en-US" sz="22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99300" y="3193218"/>
            <a:ext cx="3166946" cy="16472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/>
              <a:t>Regression Models Predicting Surface Geometry, Landmarks, and Joints as a Function of Body Dimensions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60143" y="2762332"/>
            <a:ext cx="3198541" cy="14416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/>
              <a:t>Estimation of bone rotation (joint) centers from CT of one subject in multiple postures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43321" y="5645840"/>
            <a:ext cx="2023016" cy="506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 err="1"/>
              <a:t>Landmarking</a:t>
            </a:r>
            <a:endParaRPr lang="en-US" sz="22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740726" y="5310915"/>
            <a:ext cx="2023016" cy="506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/>
              <a:t>Template Fitting</a:t>
            </a:r>
            <a:endParaRPr lang="en-US" sz="220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740726" y="6025442"/>
            <a:ext cx="2652131" cy="7487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/>
              <a:t>Estimate joint centers</a:t>
            </a:r>
            <a:endParaRPr lang="en-US" sz="22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190538" y="1295951"/>
            <a:ext cx="3046768" cy="13556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dirty="0"/>
              <a:t>Regression Models Predicting Bone Geometry as a Function of Bone Length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8558" y="789796"/>
            <a:ext cx="2726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Rose Figueroa Dissertation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4527395" y="1694985"/>
            <a:ext cx="635288" cy="535259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7985160" y="1483498"/>
            <a:ext cx="1049991" cy="535259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9879457">
            <a:off x="8132910" y="3196488"/>
            <a:ext cx="1049991" cy="535259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19137879">
            <a:off x="5821702" y="5131203"/>
            <a:ext cx="958469" cy="535259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2457945" y="5549853"/>
            <a:ext cx="958469" cy="535259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5400000">
            <a:off x="1277734" y="5127278"/>
            <a:ext cx="542894" cy="535259"/>
          </a:xfrm>
          <a:prstGeom prst="rightArrow">
            <a:avLst>
              <a:gd name="adj1" fmla="val 44209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916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015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Bone Data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8357898" y="1560902"/>
            <a:ext cx="3343321" cy="47296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/>
              <a:t>Individual bones extracted from CT studies</a:t>
            </a:r>
          </a:p>
          <a:p>
            <a:pPr marL="0" indent="0">
              <a:buFont typeface="Arial"/>
              <a:buNone/>
            </a:pPr>
            <a:r>
              <a:rPr lang="en-US" sz="2400" dirty="0"/>
              <a:t>Each bone was fit using an template with 500 or 1000 vertices</a:t>
            </a:r>
          </a:p>
          <a:p>
            <a:pPr marL="0" indent="0">
              <a:buFont typeface="Arial"/>
              <a:buNone/>
            </a:pPr>
            <a:r>
              <a:rPr lang="en-US" sz="2400" dirty="0"/>
              <a:t>Local bone coordinate systems were constructed based on joint center information</a:t>
            </a:r>
          </a:p>
          <a:p>
            <a:pPr marL="0" indent="0">
              <a:buFont typeface="Arial"/>
              <a:buNone/>
            </a:pPr>
            <a:r>
              <a:rPr lang="en-US" sz="2400" dirty="0"/>
              <a:t>Regression predictions based on segment length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180293">
            <a:off x="3734153" y="2054269"/>
            <a:ext cx="4723693" cy="3074656"/>
          </a:xfrm>
          <a:prstGeom prst="rect">
            <a:avLst/>
          </a:prstGeom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857" y="485079"/>
            <a:ext cx="3784667" cy="912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B9E5F2-6C53-8547-99C1-DF596F6A280E}"/>
              </a:ext>
            </a:extLst>
          </p:cNvPr>
          <p:cNvSpPr/>
          <p:nvPr/>
        </p:nvSpPr>
        <p:spPr>
          <a:xfrm>
            <a:off x="281753" y="523334"/>
            <a:ext cx="1531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Figueroa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592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015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Hand Surface Data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7315201" y="1327523"/>
            <a:ext cx="4618494" cy="47296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/>
              <a:t>Canadian Armed Forces Survey</a:t>
            </a:r>
          </a:p>
          <a:p>
            <a:pPr marL="0" indent="0">
              <a:buFont typeface="Arial"/>
              <a:buNone/>
            </a:pPr>
            <a:r>
              <a:rPr lang="en-US" sz="2400" dirty="0"/>
              <a:t>Scanned flat hand using dedicated hand scanner</a:t>
            </a:r>
          </a:p>
          <a:p>
            <a:pPr marL="0" indent="0">
              <a:buFont typeface="Arial"/>
              <a:buNone/>
            </a:pPr>
            <a:r>
              <a:rPr lang="en-US" sz="2400" dirty="0"/>
              <a:t>~1200 scans reviewed for this project</a:t>
            </a:r>
          </a:p>
          <a:p>
            <a:pPr marL="0" indent="0">
              <a:buFont typeface="Arial"/>
              <a:buNone/>
            </a:pPr>
            <a:r>
              <a:rPr lang="en-US" sz="2400" dirty="0"/>
              <a:t>150 men and 150 women selected for analysis based on scan quality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25" y="846171"/>
            <a:ext cx="3470821" cy="4909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146" y="1170671"/>
            <a:ext cx="3067115" cy="476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52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015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Hand Surface </a:t>
            </a:r>
            <a:r>
              <a:rPr lang="en-US" b="1" dirty="0" err="1"/>
              <a:t>Landmarking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322589" y="1828798"/>
            <a:ext cx="36266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78 landmarks defined based on anatomical features</a:t>
            </a:r>
          </a:p>
          <a:p>
            <a:r>
              <a:rPr lang="en-US" sz="2400" dirty="0"/>
              <a:t>Includes landmarks gathered on CT scans</a:t>
            </a:r>
          </a:p>
          <a:p>
            <a:r>
              <a:rPr lang="en-US" sz="2400" dirty="0"/>
              <a:t>Landmarks located on scans using </a:t>
            </a:r>
            <a:r>
              <a:rPr lang="en-US" sz="2400" dirty="0" err="1"/>
              <a:t>Meshlab</a:t>
            </a:r>
            <a:r>
              <a:rPr lang="en-US" sz="2400" dirty="0"/>
              <a:t> software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70" y="1075734"/>
            <a:ext cx="3519919" cy="48387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621" y="1139021"/>
            <a:ext cx="3192758" cy="477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578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015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Hand Surface Template Fitting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140" y="848209"/>
            <a:ext cx="2740509" cy="486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735" y="5713522"/>
            <a:ext cx="3019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Template Hand Surface from UMTRI’s </a:t>
            </a:r>
            <a:r>
              <a:rPr lang="en-US" dirty="0" err="1"/>
              <a:t>BioHuman</a:t>
            </a:r>
            <a:r>
              <a:rPr lang="en-US" dirty="0"/>
              <a:t> Mesh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2961" y="922102"/>
            <a:ext cx="3684281" cy="47124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5662" y="5910325"/>
            <a:ext cx="2651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Initial Morph to Target Using Only Landmarks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40356" y="5893115"/>
            <a:ext cx="368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Final Morph Using Implicit Surface Fit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6153" y="807463"/>
            <a:ext cx="3502102" cy="490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37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015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Joint Estimates for Hand Surface Data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87" y="970156"/>
            <a:ext cx="3952069" cy="54898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89356" y="1487837"/>
            <a:ext cx="60443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/>
              <a:t>Compute mean landmark and joint locations in CT data</a:t>
            </a:r>
          </a:p>
          <a:p>
            <a:pPr marL="342900" indent="-342900">
              <a:buAutoNum type="arabicPeriod"/>
            </a:pPr>
            <a:r>
              <a:rPr lang="en-US" sz="2000" dirty="0"/>
              <a:t>Compute a non-rigid morphing function to move the mean landmarks to the measured landmarks on a scan</a:t>
            </a:r>
          </a:p>
          <a:p>
            <a:pPr marL="342900" indent="-342900">
              <a:buAutoNum type="arabicPeriod"/>
            </a:pPr>
            <a:r>
              <a:rPr lang="en-US" sz="2000" dirty="0"/>
              <a:t>Apply the morphing function to the mean joints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28082" y="3969536"/>
            <a:ext cx="26052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Joints in </a:t>
            </a:r>
            <a:r>
              <a:rPr lang="en-US" dirty="0">
                <a:solidFill>
                  <a:srgbClr val="FFFF00"/>
                </a:solidFill>
              </a:rPr>
              <a:t>Yellow</a:t>
            </a:r>
          </a:p>
          <a:p>
            <a:r>
              <a:rPr lang="en-US" dirty="0"/>
              <a:t>CT skin points in </a:t>
            </a:r>
            <a:r>
              <a:rPr lang="en-US" dirty="0">
                <a:solidFill>
                  <a:srgbClr val="FF0000"/>
                </a:solidFill>
              </a:rPr>
              <a:t>Red</a:t>
            </a:r>
          </a:p>
          <a:p>
            <a:r>
              <a:rPr lang="en-US" dirty="0"/>
              <a:t>Surface landmarks in </a:t>
            </a:r>
            <a:r>
              <a:rPr lang="en-US" dirty="0">
                <a:solidFill>
                  <a:srgbClr val="0070C0"/>
                </a:solidFill>
              </a:rPr>
              <a:t>Blue</a:t>
            </a:r>
          </a:p>
        </p:txBody>
      </p:sp>
    </p:spTree>
    <p:extLst>
      <p:ext uri="{BB962C8B-B14F-4D97-AF65-F5344CB8AC3E}">
        <p14:creationId xmlns:p14="http://schemas.microsoft.com/office/powerpoint/2010/main" val="1745161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015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Principal Component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1514" y="1186522"/>
            <a:ext cx="105955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PCA was  applied using methods developed in previous UMTRI studies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PCA reveals the primary modes of variance in the underlying data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Most variance is due to size and pose variability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31" y="2817341"/>
            <a:ext cx="2560935" cy="35221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110" y="2817341"/>
            <a:ext cx="3033815" cy="35221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8998" y="2846801"/>
            <a:ext cx="1506792" cy="33950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7279" y="2817341"/>
            <a:ext cx="3049824" cy="352210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10476" y="633944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PC1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8428" y="633944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PC2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48144" y="6339880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PC3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71630" y="6352237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PC4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9486" y="6339448"/>
            <a:ext cx="198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Images show ±3 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40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015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9198"/>
            <a:ext cx="10789508" cy="378476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regression model was developed to predict hand geometry as a function of hand length and width (many other variables could be used)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53" y="1964723"/>
            <a:ext cx="2885090" cy="43866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88044" y="5015195"/>
            <a:ext cx="2545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Input: smallest and largest hand width &amp; hand length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36063" y="5015195"/>
            <a:ext cx="2545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Input: mean length and narrow and wide width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601" y="2171146"/>
            <a:ext cx="2940462" cy="397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182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015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Adding Bones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93489"/>
            <a:ext cx="10789508" cy="37847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Local bone coordinate systems are calculated from the joints and landmarks that are generated from the regression model</a:t>
            </a:r>
          </a:p>
          <a:p>
            <a:pPr marL="0" indent="0">
              <a:buNone/>
            </a:pPr>
            <a:r>
              <a:rPr lang="en-US" sz="2400" dirty="0"/>
              <a:t>The bones are generated from the 19 individual regression models using each segment length as input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692" y="2893524"/>
            <a:ext cx="5745892" cy="368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52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015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Hand Pose Motion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778" y="1159198"/>
            <a:ext cx="5846805" cy="3784761"/>
          </a:xfrm>
        </p:spPr>
        <p:txBody>
          <a:bodyPr/>
          <a:lstStyle/>
          <a:p>
            <a:r>
              <a:rPr lang="en-US" dirty="0"/>
              <a:t>In previous work in the </a:t>
            </a:r>
            <a:r>
              <a:rPr lang="en-US" dirty="0" err="1"/>
              <a:t>Humosim</a:t>
            </a:r>
            <a:r>
              <a:rPr lang="en-US" dirty="0"/>
              <a:t> lab, we created a detailed model of hand pose motion.</a:t>
            </a:r>
          </a:p>
          <a:p>
            <a:r>
              <a:rPr lang="en-US" dirty="0"/>
              <a:t>The model includes five grasps, parameterized by aperture, and five hand postures for pushing against objects (index finger, four-finger press, fist, thumb press)</a:t>
            </a:r>
          </a:p>
          <a:p>
            <a:r>
              <a:rPr lang="en-US" dirty="0"/>
              <a:t>The model was implemented in the Human Motion Simulation Framework in Jack </a:t>
            </a:r>
          </a:p>
        </p:txBody>
      </p:sp>
      <p:pic>
        <p:nvPicPr>
          <p:cNvPr id="4" name="Subj009_3.5cm_pinches_mask.mov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88892" y="1324233"/>
            <a:ext cx="4870450" cy="29201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02843" y="4413827"/>
            <a:ext cx="4239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of data gathering with </a:t>
            </a:r>
            <a:r>
              <a:rPr lang="en-US" dirty="0" err="1"/>
              <a:t>CyberGlove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50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8915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/>
              <a:t>Simulated Grasp Motions</a:t>
            </a: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5181600" y="4659314"/>
            <a:ext cx="1676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spcAft>
                <a:spcPct val="100000"/>
              </a:spcAft>
            </a:pPr>
            <a:r>
              <a:rPr lang="en-US">
                <a:solidFill>
                  <a:srgbClr val="292929"/>
                </a:solidFill>
                <a:latin typeface="Arial" charset="0"/>
              </a:rPr>
              <a:t>Power Grasp</a:t>
            </a:r>
          </a:p>
        </p:txBody>
      </p:sp>
      <p:sp>
        <p:nvSpPr>
          <p:cNvPr id="62468" name="Rectangle 5"/>
          <p:cNvSpPr>
            <a:spLocks noChangeArrowheads="1"/>
          </p:cNvSpPr>
          <p:nvPr/>
        </p:nvSpPr>
        <p:spPr bwMode="auto">
          <a:xfrm>
            <a:off x="1524000" y="6488114"/>
            <a:ext cx="2133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spcAft>
                <a:spcPct val="100000"/>
              </a:spcAft>
            </a:pPr>
            <a:r>
              <a:rPr lang="en-US">
                <a:solidFill>
                  <a:srgbClr val="292929"/>
                </a:solidFill>
                <a:latin typeface="Arial" charset="0"/>
              </a:rPr>
              <a:t>Lateral Pinch</a:t>
            </a:r>
          </a:p>
        </p:txBody>
      </p:sp>
      <p:sp>
        <p:nvSpPr>
          <p:cNvPr id="62469" name="Rectangle 6"/>
          <p:cNvSpPr>
            <a:spLocks noChangeArrowheads="1"/>
          </p:cNvSpPr>
          <p:nvPr/>
        </p:nvSpPr>
        <p:spPr bwMode="auto">
          <a:xfrm>
            <a:off x="2286000" y="3363914"/>
            <a:ext cx="2133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spcAft>
                <a:spcPct val="100000"/>
              </a:spcAft>
            </a:pPr>
            <a:r>
              <a:rPr lang="en-US">
                <a:solidFill>
                  <a:srgbClr val="292929"/>
                </a:solidFill>
                <a:latin typeface="Arial" charset="0"/>
              </a:rPr>
              <a:t>Two-Finger Pinch</a:t>
            </a:r>
          </a:p>
        </p:txBody>
      </p:sp>
      <p:sp>
        <p:nvSpPr>
          <p:cNvPr id="62470" name="Rectangle 7"/>
          <p:cNvSpPr>
            <a:spLocks noChangeArrowheads="1"/>
          </p:cNvSpPr>
          <p:nvPr/>
        </p:nvSpPr>
        <p:spPr bwMode="auto">
          <a:xfrm>
            <a:off x="8534400" y="3352800"/>
            <a:ext cx="2133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spcAft>
                <a:spcPct val="100000"/>
              </a:spcAft>
            </a:pPr>
            <a:r>
              <a:rPr lang="en-US">
                <a:solidFill>
                  <a:srgbClr val="292929"/>
                </a:solidFill>
                <a:latin typeface="Arial" charset="0"/>
              </a:rPr>
              <a:t>Precision Pinch</a:t>
            </a:r>
          </a:p>
        </p:txBody>
      </p:sp>
      <p:sp>
        <p:nvSpPr>
          <p:cNvPr id="62471" name="Rectangle 8"/>
          <p:cNvSpPr>
            <a:spLocks noChangeArrowheads="1"/>
          </p:cNvSpPr>
          <p:nvPr/>
        </p:nvSpPr>
        <p:spPr bwMode="auto">
          <a:xfrm>
            <a:off x="9372600" y="6463286"/>
            <a:ext cx="2133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spcAft>
                <a:spcPct val="100000"/>
              </a:spcAft>
            </a:pPr>
            <a:r>
              <a:rPr lang="en-US">
                <a:solidFill>
                  <a:srgbClr val="292929"/>
                </a:solidFill>
                <a:latin typeface="Arial" charset="0"/>
              </a:rPr>
              <a:t>Chuck Pinch</a:t>
            </a:r>
          </a:p>
        </p:txBody>
      </p:sp>
      <p:pic>
        <p:nvPicPr>
          <p:cNvPr id="2" name="two-finger_pinch_new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82813" y="685800"/>
            <a:ext cx="3357361" cy="2771775"/>
          </a:xfrm>
          <a:prstGeom prst="rect">
            <a:avLst/>
          </a:prstGeom>
        </p:spPr>
      </p:pic>
      <p:pic>
        <p:nvPicPr>
          <p:cNvPr id="3" name="precision_pinch_new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44262" y="143432"/>
            <a:ext cx="3418703" cy="2822418"/>
          </a:xfrm>
          <a:prstGeom prst="rect">
            <a:avLst/>
          </a:prstGeom>
        </p:spPr>
      </p:pic>
      <p:pic>
        <p:nvPicPr>
          <p:cNvPr id="4" name="lateral_pinch_new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05163" y="3987439"/>
            <a:ext cx="3126259" cy="2580982"/>
          </a:xfrm>
          <a:prstGeom prst="rect">
            <a:avLst/>
          </a:prstGeom>
        </p:spPr>
      </p:pic>
      <p:pic>
        <p:nvPicPr>
          <p:cNvPr id="5" name="power_new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214815" y="1596420"/>
            <a:ext cx="3709984" cy="3062894"/>
          </a:xfrm>
          <a:prstGeom prst="rect">
            <a:avLst/>
          </a:prstGeom>
        </p:spPr>
      </p:pic>
      <p:pic>
        <p:nvPicPr>
          <p:cNvPr id="6" name="chuck_pinch_new">
            <a:hlinkClick r:id="" action="ppaction://media"/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190471" y="4012094"/>
            <a:ext cx="3066534" cy="253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85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5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33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3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01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9198"/>
            <a:ext cx="10515600" cy="4772045"/>
          </a:xfrm>
        </p:spPr>
        <p:txBody>
          <a:bodyPr/>
          <a:lstStyle/>
          <a:p>
            <a:pPr marL="463550" indent="-463550">
              <a:buNone/>
            </a:pPr>
            <a:r>
              <a:rPr lang="en-US" dirty="0"/>
              <a:t>•	Address some remaining anomalies in landmark and joint locations</a:t>
            </a:r>
          </a:p>
          <a:p>
            <a:pPr marL="463550" indent="-463550">
              <a:buNone/>
            </a:pPr>
            <a:r>
              <a:rPr lang="en-US" dirty="0"/>
              <a:t>•	Integrate all 300 landmarked scans (current model from 147)</a:t>
            </a:r>
          </a:p>
          <a:p>
            <a:pPr marL="463550" indent="-463550">
              <a:buNone/>
            </a:pPr>
            <a:r>
              <a:rPr lang="en-US" dirty="0"/>
              <a:t>•	Verify bone segment length predictions and bone locations using CT data</a:t>
            </a:r>
          </a:p>
          <a:p>
            <a:pPr marL="463550" indent="-463550">
              <a:buNone/>
            </a:pPr>
            <a:r>
              <a:rPr lang="en-US" dirty="0"/>
              <a:t>•	Verify hand dimension predictions</a:t>
            </a:r>
          </a:p>
          <a:p>
            <a:pPr marL="463550" indent="-463550">
              <a:buNone/>
            </a:pPr>
            <a:r>
              <a:rPr lang="en-US" dirty="0"/>
              <a:t>•	Map </a:t>
            </a:r>
            <a:r>
              <a:rPr lang="en-US" dirty="0" err="1"/>
              <a:t>Humosim</a:t>
            </a:r>
            <a:r>
              <a:rPr lang="en-US" dirty="0"/>
              <a:t> hand pose motion model to new geometry</a:t>
            </a:r>
          </a:p>
          <a:p>
            <a:pPr marL="463550" indent="-463550">
              <a:buNone/>
            </a:pPr>
            <a:r>
              <a:rPr lang="en-US" dirty="0"/>
              <a:t>•	Add blending functions to support articulation (pose transition)</a:t>
            </a:r>
          </a:p>
          <a:p>
            <a:pPr marL="463550" indent="-463550">
              <a:buNone/>
            </a:pPr>
            <a:r>
              <a:rPr lang="en-US" dirty="0"/>
              <a:t>•	Implementations</a:t>
            </a:r>
          </a:p>
          <a:p>
            <a:pPr marL="463550" indent="-463550">
              <a:buNone/>
            </a:pPr>
            <a:r>
              <a:rPr lang="en-US" dirty="0"/>
              <a:t>•	Biomechanics: add tendons and joint motion constraints</a:t>
            </a:r>
          </a:p>
        </p:txBody>
      </p:sp>
    </p:spTree>
    <p:extLst>
      <p:ext uri="{BB962C8B-B14F-4D97-AF65-F5344CB8AC3E}">
        <p14:creationId xmlns:p14="http://schemas.microsoft.com/office/powerpoint/2010/main" val="1279051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01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9198"/>
            <a:ext cx="10515600" cy="4772045"/>
          </a:xfrm>
        </p:spPr>
        <p:txBody>
          <a:bodyPr/>
          <a:lstStyle/>
          <a:p>
            <a:pPr marL="463550" indent="-463550">
              <a:buNone/>
            </a:pPr>
            <a:r>
              <a:rPr lang="en-US" dirty="0"/>
              <a:t>•	Glove sizing &amp; fit</a:t>
            </a:r>
          </a:p>
          <a:p>
            <a:pPr marL="463550" indent="-463550">
              <a:buNone/>
            </a:pPr>
            <a:r>
              <a:rPr lang="en-US" dirty="0"/>
              <a:t>•	PPE simulation (e.g., burns)</a:t>
            </a:r>
          </a:p>
          <a:p>
            <a:pPr marL="463550" indent="-463550">
              <a:buNone/>
            </a:pPr>
            <a:r>
              <a:rPr lang="en-US" dirty="0"/>
              <a:t>•	General DHM ergo applications</a:t>
            </a:r>
          </a:p>
          <a:p>
            <a:pPr marL="463550" indent="-463550">
              <a:buNone/>
            </a:pPr>
            <a:r>
              <a:rPr lang="en-US" dirty="0"/>
              <a:t>•	Model-based hand tracking for ergo/</a:t>
            </a:r>
            <a:r>
              <a:rPr lang="en-US" dirty="0" err="1"/>
              <a:t>biomech</a:t>
            </a:r>
            <a:r>
              <a:rPr lang="en-US" dirty="0"/>
              <a:t> studies</a:t>
            </a:r>
          </a:p>
          <a:p>
            <a:pPr marL="463550" indent="-463550">
              <a:buNone/>
            </a:pPr>
            <a:r>
              <a:rPr lang="en-US" dirty="0"/>
              <a:t>•	Hand biomechanics</a:t>
            </a:r>
          </a:p>
          <a:p>
            <a:pPr marL="463550" indent="-463550">
              <a:buNone/>
            </a:pPr>
            <a:r>
              <a:rPr lang="en-US" dirty="0"/>
              <a:t>•	Acute hand injury prediction</a:t>
            </a:r>
          </a:p>
        </p:txBody>
      </p:sp>
    </p:spTree>
    <p:extLst>
      <p:ext uri="{BB962C8B-B14F-4D97-AF65-F5344CB8AC3E}">
        <p14:creationId xmlns:p14="http://schemas.microsoft.com/office/powerpoint/2010/main" val="884724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2714</TotalTime>
  <Words>610</Words>
  <Application>Microsoft Macintosh PowerPoint</Application>
  <PresentationFormat>Widescreen</PresentationFormat>
  <Paragraphs>98</Paragraphs>
  <Slides>16</Slides>
  <Notes>1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</vt:lpstr>
      <vt:lpstr>Office Theme</vt:lpstr>
      <vt:lpstr>Parametric Hand Modeling:  Progress Update</vt:lpstr>
      <vt:lpstr>Background</vt:lpstr>
      <vt:lpstr>Objective</vt:lpstr>
      <vt:lpstr>Project Flow</vt:lpstr>
      <vt:lpstr>Bone Data</vt:lpstr>
      <vt:lpstr>Hand Surface Data</vt:lpstr>
      <vt:lpstr>Hand Surface Landmarking</vt:lpstr>
      <vt:lpstr>Hand Surface Template Fitting</vt:lpstr>
      <vt:lpstr>Joint Estimates for Hand Surface Data</vt:lpstr>
      <vt:lpstr>Principal Component Analysis</vt:lpstr>
      <vt:lpstr>Regression</vt:lpstr>
      <vt:lpstr>Adding Bones</vt:lpstr>
      <vt:lpstr>Hand Pose Motion Model</vt:lpstr>
      <vt:lpstr>Simulated Grasp Motions</vt:lpstr>
      <vt:lpstr>Next Steps</vt:lpstr>
      <vt:lpstr>Applications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Reed</dc:creator>
  <cp:lastModifiedBy>Matt Reed</cp:lastModifiedBy>
  <cp:revision>71</cp:revision>
  <dcterms:created xsi:type="dcterms:W3CDTF">2017-08-13T19:26:32Z</dcterms:created>
  <dcterms:modified xsi:type="dcterms:W3CDTF">2018-02-21T13:39:09Z</dcterms:modified>
</cp:coreProperties>
</file>