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tiff" ContentType="image/tif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  <p:sldMasterId id="2147483688" r:id="rId3"/>
    <p:sldMasterId id="2147483704" r:id="rId4"/>
    <p:sldMasterId id="2147483720" r:id="rId5"/>
  </p:sldMasterIdLst>
  <p:notesMasterIdLst>
    <p:notesMasterId r:id="rId21"/>
  </p:notesMasterIdLst>
  <p:sldIdLst>
    <p:sldId id="271" r:id="rId6"/>
    <p:sldId id="258" r:id="rId7"/>
    <p:sldId id="256" r:id="rId8"/>
    <p:sldId id="257" r:id="rId9"/>
    <p:sldId id="259" r:id="rId10"/>
    <p:sldId id="270" r:id="rId11"/>
    <p:sldId id="261" r:id="rId12"/>
    <p:sldId id="260" r:id="rId13"/>
    <p:sldId id="267" r:id="rId14"/>
    <p:sldId id="263" r:id="rId15"/>
    <p:sldId id="268" r:id="rId16"/>
    <p:sldId id="265" r:id="rId17"/>
    <p:sldId id="269" r:id="rId18"/>
    <p:sldId id="266" r:id="rId19"/>
    <p:sldId id="26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89448"/>
  </p:normalViewPr>
  <p:slideViewPr>
    <p:cSldViewPr snapToGrid="0">
      <p:cViewPr varScale="1">
        <p:scale>
          <a:sx n="73" d="100"/>
          <a:sy n="73" d="100"/>
        </p:scale>
        <p:origin x="2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0184F5-0923-934C-B97B-FEF353C80D81}" type="datetimeFigureOut">
              <a:rPr lang="en-US" smtClean="0"/>
              <a:t>2/20/18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859937-1C2A-3640-BC30-27B76CB3CB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075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59937-1C2A-3640-BC30-27B76CB3CB0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71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Important for consistently collecting the landmarks since some </a:t>
            </a:r>
            <a:r>
              <a:rPr lang="en-US" dirty="0" err="1"/>
              <a:t>lms</a:t>
            </a:r>
            <a:r>
              <a:rPr lang="en-US" dirty="0"/>
              <a:t> are sensitive to the orientation of the head. E.g., top of head can be located at different places according to the orientation.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59937-1C2A-3640-BC30-27B76CB3CB0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48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step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59937-1C2A-3640-BC30-27B76CB3CB0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631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Scan artifacts</a:t>
            </a:r>
          </a:p>
          <a:p>
            <a:r>
              <a:rPr lang="en-US" dirty="0"/>
              <a:t>Extracted ear </a:t>
            </a:r>
            <a:r>
              <a:rPr lang="en-US" dirty="0" err="1"/>
              <a:t>geom</a:t>
            </a:r>
            <a:r>
              <a:rPr lang="en-US" dirty="0"/>
              <a:t> from template, and morphed</a:t>
            </a:r>
          </a:p>
          <a:p>
            <a:endParaRPr lang="en-US" dirty="0"/>
          </a:p>
          <a:p>
            <a:r>
              <a:rPr lang="en-US" dirty="0"/>
              <a:t>pinna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59937-1C2A-3640-BC30-27B76CB3CB0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995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of the important metric for successful template fitting is how homologous the …</a:t>
            </a:r>
          </a:p>
          <a:p>
            <a:r>
              <a:rPr lang="en-US" dirty="0"/>
              <a:t>Applied the same texture to all the fits to see how homologous the fitted meshes are.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859937-1C2A-3640-BC30-27B76CB3CB0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4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12192000" cy="228600"/>
          </a:xfrm>
          <a:prstGeom prst="rect">
            <a:avLst/>
          </a:prstGeom>
          <a:solidFill>
            <a:srgbClr val="F8AC1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sz="1800">
              <a:latin typeface="Arial" charset="0"/>
              <a:ea typeface="ヒラギノ角ゴ Pro W3" pitchFamily="52" charset="-128"/>
              <a:cs typeface="+mn-cs"/>
            </a:endParaRP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812800" y="1905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962400"/>
            <a:ext cx="8534400" cy="1066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596" y="5835827"/>
            <a:ext cx="7896808" cy="99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4032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12192000" cy="762000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245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7A41247A-F567-47EC-8217-539981EF7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39091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41247A-F567-47EC-8217-539981EF7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78598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954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954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41247A-F567-47EC-8217-539981EF7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72674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41247A-F567-47EC-8217-539981EF7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5161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28600"/>
            <a:ext cx="12191999" cy="7620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057348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12192000" cy="7620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155626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41247A-F567-47EC-8217-539981EF7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84976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41247A-F567-47EC-8217-539981EF7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74983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41247A-F567-47EC-8217-539981EF7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27683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304800"/>
            <a:ext cx="2590800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304800"/>
            <a:ext cx="7569200" cy="5105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41247A-F567-47EC-8217-539981EF7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117551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914400" y="304800"/>
            <a:ext cx="10363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2954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2954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914400" y="34290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4290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41247A-F567-47EC-8217-539981EF7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07158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10363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954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2954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4290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41247A-F567-47EC-8217-539981EF7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6664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10363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295400"/>
            <a:ext cx="10363200" cy="41148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41247A-F567-47EC-8217-539981EF7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77728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41247A-F567-47EC-8217-539981EF78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952053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812800" y="1905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962400"/>
            <a:ext cx="8534400" cy="1066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altLang="ko-KR"/>
              <a:t>Click to edit Master subtitle style</a:t>
            </a:r>
            <a:endParaRPr lang="en-US"/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0" y="0"/>
            <a:ext cx="12192000" cy="228600"/>
          </a:xfrm>
          <a:prstGeom prst="rect">
            <a:avLst/>
          </a:prstGeom>
          <a:solidFill>
            <a:srgbClr val="F8AC16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7" name="Picture 6" descr="UMTRI logo horiz FINAL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3205" y="6040582"/>
            <a:ext cx="8069996" cy="59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005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700"/>
            </a:lvl1pPr>
          </a:lstStyle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741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3073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95400"/>
            <a:ext cx="5080000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95400"/>
            <a:ext cx="5080000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8700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627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ヒラギノ角ゴ Pro W3" pitchFamily="-65" charset="-128"/>
              <a:cs typeface="ヒラギノ角ゴ Pro W3" pitchFamily="-65" charset="-128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" y="0"/>
            <a:ext cx="3025588" cy="6858000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65" charset="0"/>
              <a:ea typeface="ヒラギノ角ゴ Pro W3" pitchFamily="-65" charset="-128"/>
              <a:cs typeface="ヒラギノ角ゴ Pro W3" pitchFamily="-65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641" y="304800"/>
            <a:ext cx="2716307" cy="2935941"/>
          </a:xfrm>
        </p:spPr>
        <p:txBody>
          <a:bodyPr anchor="t"/>
          <a:lstStyle>
            <a:lvl1pPr algn="r">
              <a:defRPr sz="3000"/>
            </a:lvl1pPr>
          </a:lstStyle>
          <a:p>
            <a:r>
              <a:rPr lang="en-US" altLang="ko-KR"/>
              <a:t>Click to edit Master title style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641" y="5647765"/>
            <a:ext cx="987347" cy="1042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4576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31001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21095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altLang="ko-KR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ko-KR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06839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421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304800"/>
            <a:ext cx="2590800" cy="5105400"/>
          </a:xfrm>
        </p:spPr>
        <p:txBody>
          <a:bodyPr vert="eaVert"/>
          <a:lstStyle/>
          <a:p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304800"/>
            <a:ext cx="7569200" cy="5105400"/>
          </a:xfrm>
        </p:spPr>
        <p:txBody>
          <a:bodyPr vert="eaVert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9344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12192000" cy="228600"/>
          </a:xfrm>
          <a:prstGeom prst="rect">
            <a:avLst/>
          </a:prstGeom>
          <a:solidFill>
            <a:srgbClr val="F8AC1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812800" y="1905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962400"/>
            <a:ext cx="8534400" cy="1066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5827718"/>
            <a:ext cx="9956800" cy="99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427964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12192000" cy="762000"/>
          </a:xfrm>
        </p:spPr>
        <p:txBody>
          <a:bodyPr/>
          <a:lstStyle>
            <a:lvl1pPr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245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61C165E2-A0C4-40B1-9E48-95242AD40EB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680158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C165E2-A0C4-40B1-9E48-95242AD40EB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07201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95400"/>
            <a:ext cx="5080000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95400"/>
            <a:ext cx="5080000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C165E2-A0C4-40B1-9E48-95242AD40EB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661182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C165E2-A0C4-40B1-9E48-95242AD40EB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133644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228600"/>
            <a:ext cx="12191999" cy="762000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63693108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12192000" cy="762000"/>
          </a:xfrm>
        </p:spPr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5577484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C165E2-A0C4-40B1-9E48-95242AD40EB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715550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C165E2-A0C4-40B1-9E48-95242AD40EB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121095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C165E2-A0C4-40B1-9E48-95242AD40EB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231103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304800"/>
            <a:ext cx="2590800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304800"/>
            <a:ext cx="7569200" cy="5105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C165E2-A0C4-40B1-9E48-95242AD40EB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94924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914400" y="304800"/>
            <a:ext cx="10363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2954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2954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914400" y="34290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4290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C165E2-A0C4-40B1-9E48-95242AD40EB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994439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10363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954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2954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4290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C165E2-A0C4-40B1-9E48-95242AD40EB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690298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10363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295400"/>
            <a:ext cx="10363200" cy="41148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C165E2-A0C4-40B1-9E48-95242AD40EB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208408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C165E2-A0C4-40B1-9E48-95242AD40EB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872449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12192000" cy="228600"/>
          </a:xfrm>
          <a:prstGeom prst="rect">
            <a:avLst/>
          </a:prstGeom>
          <a:solidFill>
            <a:srgbClr val="F8AC1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sz="1013">
              <a:solidFill>
                <a:prstClr val="black"/>
              </a:solidFill>
            </a:endParaRP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812800" y="1905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962400"/>
            <a:ext cx="8534400" cy="1066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5827718"/>
            <a:ext cx="9956800" cy="99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586291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12192000" cy="762000"/>
          </a:xfrm>
        </p:spPr>
        <p:txBody>
          <a:bodyPr/>
          <a:lstStyle>
            <a:lvl1pPr>
              <a:defRPr sz="20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245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2A6EFA00-2D17-A943-A662-4EA9B213E8F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958808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125"/>
            </a:lvl1pPr>
            <a:lvl2pPr marL="257175" indent="0">
              <a:buNone/>
              <a:defRPr sz="1013"/>
            </a:lvl2pPr>
            <a:lvl3pPr marL="514350" indent="0">
              <a:buNone/>
              <a:defRPr sz="900"/>
            </a:lvl3pPr>
            <a:lvl4pPr marL="771525" indent="0">
              <a:buNone/>
              <a:defRPr sz="788"/>
            </a:lvl4pPr>
            <a:lvl5pPr marL="1028700" indent="0">
              <a:buNone/>
              <a:defRPr sz="788"/>
            </a:lvl5pPr>
            <a:lvl6pPr marL="1285875" indent="0">
              <a:buNone/>
              <a:defRPr sz="788"/>
            </a:lvl6pPr>
            <a:lvl7pPr marL="1543050" indent="0">
              <a:buNone/>
              <a:defRPr sz="788"/>
            </a:lvl7pPr>
            <a:lvl8pPr marL="1800225" indent="0">
              <a:buNone/>
              <a:defRPr sz="788"/>
            </a:lvl8pPr>
            <a:lvl9pPr marL="2057400" indent="0">
              <a:buNone/>
              <a:defRPr sz="7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6EFA00-2D17-A943-A662-4EA9B213E8F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898559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95400"/>
            <a:ext cx="5080000" cy="4114800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95400"/>
            <a:ext cx="5080000" cy="4114800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6EFA00-2D17-A943-A662-4EA9B213E8F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007307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6EFA00-2D17-A943-A662-4EA9B213E8F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609746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" y="228600"/>
            <a:ext cx="12191999" cy="762000"/>
          </a:xfrm>
        </p:spPr>
        <p:txBody>
          <a:bodyPr/>
          <a:lstStyle>
            <a:lvl1pPr>
              <a:defRPr sz="2025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96358462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12192000" cy="762000"/>
          </a:xfrm>
        </p:spPr>
        <p:txBody>
          <a:bodyPr/>
          <a:lstStyle>
            <a:lvl1pPr>
              <a:defRPr sz="2025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5396853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6EFA00-2D17-A943-A662-4EA9B213E8F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476065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6EFA00-2D17-A943-A662-4EA9B213E8F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028148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6EFA00-2D17-A943-A662-4EA9B213E8F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318113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304800"/>
            <a:ext cx="2590800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304800"/>
            <a:ext cx="7569200" cy="5105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6EFA00-2D17-A943-A662-4EA9B213E8F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845016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914400" y="304800"/>
            <a:ext cx="10363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2954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2954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914400" y="34290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4290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6EFA00-2D17-A943-A662-4EA9B213E8F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400882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10363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954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2954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4290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6EFA00-2D17-A943-A662-4EA9B213E8F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451433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10363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295400"/>
            <a:ext cx="10363200" cy="41148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6EFA00-2D17-A943-A662-4EA9B213E8F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733214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257175" indent="0" algn="ctr">
              <a:buNone/>
              <a:defRPr/>
            </a:lvl2pPr>
            <a:lvl3pPr marL="514350" indent="0" algn="ctr">
              <a:buNone/>
              <a:defRPr/>
            </a:lvl3pPr>
            <a:lvl4pPr marL="771525" indent="0" algn="ctr">
              <a:buNone/>
              <a:defRPr/>
            </a:lvl4pPr>
            <a:lvl5pPr marL="1028700" indent="0" algn="ctr">
              <a:buNone/>
              <a:defRPr/>
            </a:lvl5pPr>
            <a:lvl6pPr marL="1285875" indent="0" algn="ctr">
              <a:buNone/>
              <a:defRPr/>
            </a:lvl6pPr>
            <a:lvl7pPr marL="1543050" indent="0" algn="ctr">
              <a:buNone/>
              <a:defRPr/>
            </a:lvl7pPr>
            <a:lvl8pPr marL="1800225" indent="0" algn="ctr">
              <a:buNone/>
              <a:defRPr/>
            </a:lvl8pPr>
            <a:lvl9pPr marL="20574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6EFA00-2D17-A943-A662-4EA9B213E8F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574482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12192000" cy="228600"/>
          </a:xfrm>
          <a:prstGeom prst="rect">
            <a:avLst/>
          </a:prstGeom>
          <a:solidFill>
            <a:srgbClr val="F8AC1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812800" y="1905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962400"/>
            <a:ext cx="8534400" cy="1066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5827718"/>
            <a:ext cx="9956800" cy="99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048061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12192000" cy="762000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245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8BDB5544-CAFC-524E-B4E1-0958F4CC448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937046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DB5544-CAFC-524E-B4E1-0958F4CC448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683805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954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954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DB5544-CAFC-524E-B4E1-0958F4CC448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96123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DB5544-CAFC-524E-B4E1-0958F4CC448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05431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28600"/>
            <a:ext cx="12191999" cy="7620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3128563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12192000" cy="7620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9404782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DB5544-CAFC-524E-B4E1-0958F4CC448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098943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DB5544-CAFC-524E-B4E1-0958F4CC448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559157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DB5544-CAFC-524E-B4E1-0958F4CC448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076002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304800"/>
            <a:ext cx="2590800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304800"/>
            <a:ext cx="7569200" cy="5105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DB5544-CAFC-524E-B4E1-0958F4CC448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43623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914400" y="304800"/>
            <a:ext cx="10363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2954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2954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914400" y="34290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4290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DB5544-CAFC-524E-B4E1-0958F4CC448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979796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10363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954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2954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4290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DB5544-CAFC-524E-B4E1-0958F4CC448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671707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10363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295400"/>
            <a:ext cx="10363200" cy="41148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DB5544-CAFC-524E-B4E1-0958F4CC448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722247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DB5544-CAFC-524E-B4E1-0958F4CC448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888112"/>
      </p:ext>
    </p:extLst>
  </p:cSld>
  <p:clrMapOvr>
    <a:masterClrMapping/>
  </p:clrMapOvr>
  <p:transition>
    <p:sndAc>
      <p:stSnd>
        <p:snd r:embed="rId1" name="camera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audio" Target="../media/audio1.wav"/><Relationship Id="rId2" Type="http://schemas.openxmlformats.org/officeDocument/2006/relationships/slideLayout" Target="../slideLayouts/slideLayout28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audio" Target="../media/audio1.wav"/><Relationship Id="rId2" Type="http://schemas.openxmlformats.org/officeDocument/2006/relationships/slideLayout" Target="../slideLayouts/slideLayout43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audio" Target="../media/audio1.wav"/><Relationship Id="rId2" Type="http://schemas.openxmlformats.org/officeDocument/2006/relationships/slideLayout" Target="../slideLayouts/slideLayout58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04800"/>
            <a:ext cx="10363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954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12192000" cy="228600"/>
          </a:xfrm>
          <a:prstGeom prst="rect">
            <a:avLst/>
          </a:prstGeom>
          <a:solidFill>
            <a:srgbClr val="F8AC1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sz="1800">
              <a:latin typeface="Arial" charset="0"/>
              <a:ea typeface="ヒラギノ角ゴ Pro W3" pitchFamily="52" charset="-128"/>
              <a:cs typeface="+mn-cs"/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Arial" pitchFamily="34" charset="0"/>
                <a:ea typeface="ヒラギノ角ゴ Pro W3" pitchFamily="52" charset="-128"/>
                <a:cs typeface="+mn-cs"/>
              </a:defRPr>
            </a:lvl1pPr>
          </a:lstStyle>
          <a:p>
            <a:fld id="{7A41247A-F567-47EC-8217-539981EF7807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200" y="6248401"/>
            <a:ext cx="1756229" cy="49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610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2A4687"/>
          </a:solidFill>
          <a:latin typeface="+mj-lt"/>
          <a:ea typeface="+mj-ea"/>
          <a:cs typeface="ヒラギノ角ゴ Pro W3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2A4687"/>
          </a:solidFill>
          <a:latin typeface="Arial" charset="0"/>
          <a:ea typeface="ヒラギノ角ゴ Pro W3" pitchFamily="52" charset="-128"/>
          <a:cs typeface="ヒラギノ角ゴ Pro W3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2A4687"/>
          </a:solidFill>
          <a:latin typeface="Arial" charset="0"/>
          <a:ea typeface="ヒラギノ角ゴ Pro W3" pitchFamily="52" charset="-128"/>
          <a:cs typeface="ヒラギノ角ゴ Pro W3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2A4687"/>
          </a:solidFill>
          <a:latin typeface="Arial" charset="0"/>
          <a:ea typeface="ヒラギノ角ゴ Pro W3" pitchFamily="52" charset="-128"/>
          <a:cs typeface="ヒラギノ角ゴ Pro W3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2A4687"/>
          </a:solidFill>
          <a:latin typeface="Arial" charset="0"/>
          <a:ea typeface="ヒラギノ角ゴ Pro W3" pitchFamily="52" charset="-128"/>
          <a:cs typeface="ヒラギノ角ゴ Pro W3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2A4687"/>
          </a:solidFill>
          <a:latin typeface="Arial" charset="0"/>
          <a:ea typeface="ヒラギノ角ゴ Pro W3" pitchFamily="5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2A4687"/>
          </a:solidFill>
          <a:latin typeface="Arial" charset="0"/>
          <a:ea typeface="ヒラギノ角ゴ Pro W3" pitchFamily="5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2A4687"/>
          </a:solidFill>
          <a:latin typeface="Arial" charset="0"/>
          <a:ea typeface="ヒラギノ角ゴ Pro W3" pitchFamily="5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2A4687"/>
          </a:solidFill>
          <a:latin typeface="Arial" charset="0"/>
          <a:ea typeface="ヒラギノ角ゴ Pro W3" pitchFamily="52" charset="-128"/>
        </a:defRPr>
      </a:lvl9pPr>
    </p:titleStyle>
    <p:bodyStyle>
      <a:lvl1pPr marL="342900" indent="-342900" algn="l" rtl="0" eaLnBrk="1" fontAlgn="base" hangingPunct="1">
        <a:spcBef>
          <a:spcPct val="10000"/>
        </a:spcBef>
        <a:spcAft>
          <a:spcPct val="10000"/>
        </a:spcAft>
        <a:buChar char="•"/>
        <a:defRPr sz="3200">
          <a:solidFill>
            <a:srgbClr val="2A4687"/>
          </a:solidFill>
          <a:latin typeface="+mn-lt"/>
          <a:ea typeface="+mn-ea"/>
          <a:cs typeface="ヒラギノ角ゴ Pro W3"/>
        </a:defRPr>
      </a:lvl1pPr>
      <a:lvl2pPr marL="742950" indent="-285750" algn="l" rtl="0" eaLnBrk="1" fontAlgn="base" hangingPunct="1">
        <a:spcBef>
          <a:spcPct val="10000"/>
        </a:spcBef>
        <a:spcAft>
          <a:spcPct val="10000"/>
        </a:spcAft>
        <a:buChar char="–"/>
        <a:defRPr sz="2800">
          <a:solidFill>
            <a:srgbClr val="2A4687"/>
          </a:solidFill>
          <a:latin typeface="+mn-lt"/>
          <a:ea typeface="+mn-ea"/>
          <a:cs typeface="ヒラギノ角ゴ Pro W3"/>
        </a:defRPr>
      </a:lvl2pPr>
      <a:lvl3pPr marL="1143000" indent="-228600" algn="l" rtl="0" eaLnBrk="1" fontAlgn="base" hangingPunct="1">
        <a:spcBef>
          <a:spcPct val="10000"/>
        </a:spcBef>
        <a:spcAft>
          <a:spcPct val="10000"/>
        </a:spcAft>
        <a:buChar char="•"/>
        <a:defRPr sz="2400">
          <a:solidFill>
            <a:srgbClr val="2A4687"/>
          </a:solidFill>
          <a:latin typeface="+mn-lt"/>
          <a:ea typeface="+mn-ea"/>
          <a:cs typeface="ヒラギノ角ゴ Pro W3"/>
        </a:defRPr>
      </a:lvl3pPr>
      <a:lvl4pPr marL="1600200" indent="-228600" algn="l" rtl="0" eaLnBrk="1" fontAlgn="base" hangingPunct="1">
        <a:spcBef>
          <a:spcPct val="10000"/>
        </a:spcBef>
        <a:spcAft>
          <a:spcPct val="10000"/>
        </a:spcAft>
        <a:buChar char="–"/>
        <a:defRPr sz="2000">
          <a:solidFill>
            <a:srgbClr val="2A4687"/>
          </a:solidFill>
          <a:latin typeface="+mn-lt"/>
          <a:ea typeface="+mn-ea"/>
          <a:cs typeface="ヒラギノ角ゴ Pro W3"/>
        </a:defRPr>
      </a:lvl4pPr>
      <a:lvl5pPr marL="2057400" indent="-228600" algn="l" rtl="0" eaLnBrk="1" fontAlgn="base" hangingPunct="1">
        <a:spcBef>
          <a:spcPct val="10000"/>
        </a:spcBef>
        <a:spcAft>
          <a:spcPct val="10000"/>
        </a:spcAft>
        <a:buChar char="»"/>
        <a:defRPr sz="2000">
          <a:solidFill>
            <a:srgbClr val="2A4687"/>
          </a:solidFill>
          <a:latin typeface="+mn-lt"/>
          <a:ea typeface="+mn-ea"/>
          <a:cs typeface="ヒラギノ角ゴ Pro W3"/>
        </a:defRPr>
      </a:lvl5pPr>
      <a:lvl6pPr marL="2514600" indent="-228600" algn="l" rtl="0" eaLnBrk="1" fontAlgn="base" hangingPunct="1">
        <a:spcBef>
          <a:spcPct val="0"/>
        </a:spcBef>
        <a:spcAft>
          <a:spcPct val="0"/>
        </a:spcAft>
        <a:buChar char="»"/>
        <a:defRPr sz="2000">
          <a:solidFill>
            <a:srgbClr val="2A4687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0"/>
        </a:spcBef>
        <a:spcAft>
          <a:spcPct val="0"/>
        </a:spcAft>
        <a:buChar char="»"/>
        <a:defRPr sz="2000">
          <a:solidFill>
            <a:srgbClr val="2A4687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0"/>
        </a:spcBef>
        <a:spcAft>
          <a:spcPct val="0"/>
        </a:spcAft>
        <a:buChar char="»"/>
        <a:defRPr sz="2000">
          <a:solidFill>
            <a:srgbClr val="2A4687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0"/>
        </a:spcBef>
        <a:spcAft>
          <a:spcPct val="0"/>
        </a:spcAft>
        <a:buChar char="»"/>
        <a:defRPr sz="2000">
          <a:solidFill>
            <a:srgbClr val="2A4687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04800"/>
            <a:ext cx="10363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title style</a:t>
            </a: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954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12192000" cy="228600"/>
          </a:xfrm>
          <a:prstGeom prst="rect">
            <a:avLst/>
          </a:prstGeom>
          <a:solidFill>
            <a:srgbClr val="F8AC16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6" name="Picture 5" descr="UMTRI logo centered small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1" y="6172200"/>
            <a:ext cx="1228436" cy="58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553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2A4687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2A4687"/>
          </a:solidFill>
          <a:latin typeface="Arial" pitchFamily="-65" charset="0"/>
          <a:ea typeface="ヒラギノ角ゴ Pro W3" pitchFamily="-65" charset="-128"/>
          <a:cs typeface="ヒラギノ角ゴ Pro W3" pitchFamily="-65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2A4687"/>
          </a:solidFill>
          <a:latin typeface="Arial" pitchFamily="-65" charset="0"/>
          <a:ea typeface="ヒラギノ角ゴ Pro W3" pitchFamily="-65" charset="-128"/>
          <a:cs typeface="ヒラギノ角ゴ Pro W3" pitchFamily="-65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2A4687"/>
          </a:solidFill>
          <a:latin typeface="Arial" pitchFamily="-65" charset="0"/>
          <a:ea typeface="ヒラギノ角ゴ Pro W3" pitchFamily="-65" charset="-128"/>
          <a:cs typeface="ヒラギノ角ゴ Pro W3" pitchFamily="-65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2A4687"/>
          </a:solidFill>
          <a:latin typeface="Arial" pitchFamily="-65" charset="0"/>
          <a:ea typeface="ヒラギノ角ゴ Pro W3" pitchFamily="-65" charset="-128"/>
          <a:cs typeface="ヒラギノ角ゴ Pro W3" pitchFamily="-65" charset="-128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2A4687"/>
          </a:solidFill>
          <a:latin typeface="Arial" pitchFamily="-65" charset="0"/>
          <a:ea typeface="ヒラギノ角ゴ Pro W3" pitchFamily="-65" charset="-128"/>
          <a:cs typeface="ヒラギノ角ゴ Pro W3" pitchFamily="-65" charset="-128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2A4687"/>
          </a:solidFill>
          <a:latin typeface="Arial" pitchFamily="-65" charset="0"/>
          <a:ea typeface="ヒラギノ角ゴ Pro W3" pitchFamily="-65" charset="-128"/>
          <a:cs typeface="ヒラギノ角ゴ Pro W3" pitchFamily="-65" charset="-128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2A4687"/>
          </a:solidFill>
          <a:latin typeface="Arial" pitchFamily="-65" charset="0"/>
          <a:ea typeface="ヒラギノ角ゴ Pro W3" pitchFamily="-65" charset="-128"/>
          <a:cs typeface="ヒラギノ角ゴ Pro W3" pitchFamily="-65" charset="-128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2A4687"/>
          </a:solidFill>
          <a:latin typeface="Arial" pitchFamily="-65" charset="0"/>
          <a:ea typeface="ヒラギノ角ゴ Pro W3" pitchFamily="-65" charset="-128"/>
          <a:cs typeface="ヒラギノ角ゴ Pro W3" pitchFamily="-65" charset="-128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2A4687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har char="–"/>
        <a:defRPr sz="2100">
          <a:solidFill>
            <a:srgbClr val="2A4687"/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rgbClr val="2A4687"/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rgbClr val="2A4687"/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rgbClr val="2A4687"/>
          </a:solidFill>
          <a:latin typeface="+mn-lt"/>
          <a:ea typeface="+mn-ea"/>
          <a:cs typeface="+mn-cs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rgbClr val="2A4687"/>
          </a:solidFill>
          <a:latin typeface="+mn-lt"/>
          <a:ea typeface="+mn-ea"/>
          <a:cs typeface="+mn-cs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rgbClr val="2A4687"/>
          </a:solidFill>
          <a:latin typeface="+mn-lt"/>
          <a:ea typeface="+mn-ea"/>
          <a:cs typeface="+mn-cs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rgbClr val="2A4687"/>
          </a:solidFill>
          <a:latin typeface="+mn-lt"/>
          <a:ea typeface="+mn-ea"/>
          <a:cs typeface="+mn-cs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rgbClr val="2A4687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04800"/>
            <a:ext cx="10363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954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12192000" cy="228600"/>
          </a:xfrm>
          <a:prstGeom prst="rect">
            <a:avLst/>
          </a:prstGeom>
          <a:solidFill>
            <a:srgbClr val="F8AC1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50">
                <a:latin typeface="Arial" pitchFamily="34" charset="0"/>
                <a:ea typeface="ヒラギノ角ゴ Pro W3" pitchFamily="52" charset="-128"/>
                <a:cs typeface="+mn-cs"/>
              </a:defRPr>
            </a:lvl1pPr>
          </a:lstStyle>
          <a:p>
            <a:fld id="{61C165E2-A0C4-40B1-9E48-95242AD40EB1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200" y="6248403"/>
            <a:ext cx="2032000" cy="49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099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</p:sldLayoutIdLst>
  <p:transition>
    <p:sndAc>
      <p:stSnd>
        <p:snd r:embed="rId17" name="camera.wav"/>
      </p:stSnd>
    </p:sndAc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2A4687"/>
          </a:solidFill>
          <a:latin typeface="+mj-lt"/>
          <a:ea typeface="+mj-ea"/>
          <a:cs typeface="ヒラギノ角ゴ Pro W3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2A4687"/>
          </a:solidFill>
          <a:latin typeface="Arial" charset="0"/>
          <a:ea typeface="ヒラギノ角ゴ Pro W3" pitchFamily="52" charset="-128"/>
          <a:cs typeface="ヒラギノ角ゴ Pro W3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2A4687"/>
          </a:solidFill>
          <a:latin typeface="Arial" charset="0"/>
          <a:ea typeface="ヒラギノ角ゴ Pro W3" pitchFamily="52" charset="-128"/>
          <a:cs typeface="ヒラギノ角ゴ Pro W3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2A4687"/>
          </a:solidFill>
          <a:latin typeface="Arial" charset="0"/>
          <a:ea typeface="ヒラギノ角ゴ Pro W3" pitchFamily="52" charset="-128"/>
          <a:cs typeface="ヒラギノ角ゴ Pro W3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2A4687"/>
          </a:solidFill>
          <a:latin typeface="Arial" charset="0"/>
          <a:ea typeface="ヒラギノ角ゴ Pro W3" pitchFamily="52" charset="-128"/>
          <a:cs typeface="ヒラギノ角ゴ Pro W3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2A4687"/>
          </a:solidFill>
          <a:latin typeface="Arial" charset="0"/>
          <a:ea typeface="ヒラギノ角ゴ Pro W3" pitchFamily="52" charset="-128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2A4687"/>
          </a:solidFill>
          <a:latin typeface="Arial" charset="0"/>
          <a:ea typeface="ヒラギノ角ゴ Pro W3" pitchFamily="52" charset="-128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2A4687"/>
          </a:solidFill>
          <a:latin typeface="Arial" charset="0"/>
          <a:ea typeface="ヒラギノ角ゴ Pro W3" pitchFamily="52" charset="-128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2A4687"/>
          </a:solidFill>
          <a:latin typeface="Arial" charset="0"/>
          <a:ea typeface="ヒラギノ角ゴ Pro W3" pitchFamily="52" charset="-128"/>
        </a:defRPr>
      </a:lvl9pPr>
    </p:titleStyle>
    <p:bodyStyle>
      <a:lvl1pPr marL="257175" indent="-257175" algn="l" rtl="0" eaLnBrk="1" fontAlgn="base" hangingPunct="1">
        <a:spcBef>
          <a:spcPct val="10000"/>
        </a:spcBef>
        <a:spcAft>
          <a:spcPct val="10000"/>
        </a:spcAft>
        <a:buChar char="•"/>
        <a:defRPr sz="2400">
          <a:solidFill>
            <a:srgbClr val="2A4687"/>
          </a:solidFill>
          <a:latin typeface="+mn-lt"/>
          <a:ea typeface="+mn-ea"/>
          <a:cs typeface="ヒラギノ角ゴ Pro W3"/>
        </a:defRPr>
      </a:lvl1pPr>
      <a:lvl2pPr marL="557213" indent="-214313" algn="l" rtl="0" eaLnBrk="1" fontAlgn="base" hangingPunct="1">
        <a:spcBef>
          <a:spcPct val="10000"/>
        </a:spcBef>
        <a:spcAft>
          <a:spcPct val="10000"/>
        </a:spcAft>
        <a:buChar char="–"/>
        <a:defRPr sz="2100">
          <a:solidFill>
            <a:srgbClr val="2A4687"/>
          </a:solidFill>
          <a:latin typeface="+mn-lt"/>
          <a:ea typeface="+mn-ea"/>
          <a:cs typeface="ヒラギノ角ゴ Pro W3"/>
        </a:defRPr>
      </a:lvl2pPr>
      <a:lvl3pPr marL="857250" indent="-171450" algn="l" rtl="0" eaLnBrk="1" fontAlgn="base" hangingPunct="1">
        <a:spcBef>
          <a:spcPct val="10000"/>
        </a:spcBef>
        <a:spcAft>
          <a:spcPct val="10000"/>
        </a:spcAft>
        <a:buChar char="•"/>
        <a:defRPr sz="1800">
          <a:solidFill>
            <a:srgbClr val="2A4687"/>
          </a:solidFill>
          <a:latin typeface="+mn-lt"/>
          <a:ea typeface="+mn-ea"/>
          <a:cs typeface="ヒラギノ角ゴ Pro W3"/>
        </a:defRPr>
      </a:lvl3pPr>
      <a:lvl4pPr marL="1200150" indent="-171450" algn="l" rtl="0" eaLnBrk="1" fontAlgn="base" hangingPunct="1">
        <a:spcBef>
          <a:spcPct val="10000"/>
        </a:spcBef>
        <a:spcAft>
          <a:spcPct val="10000"/>
        </a:spcAft>
        <a:buChar char="–"/>
        <a:defRPr sz="1500">
          <a:solidFill>
            <a:srgbClr val="2A4687"/>
          </a:solidFill>
          <a:latin typeface="+mn-lt"/>
          <a:ea typeface="+mn-ea"/>
          <a:cs typeface="ヒラギノ角ゴ Pro W3"/>
        </a:defRPr>
      </a:lvl4pPr>
      <a:lvl5pPr marL="1543050" indent="-171450" algn="l" rtl="0" eaLnBrk="1" fontAlgn="base" hangingPunct="1">
        <a:spcBef>
          <a:spcPct val="10000"/>
        </a:spcBef>
        <a:spcAft>
          <a:spcPct val="10000"/>
        </a:spcAft>
        <a:buChar char="»"/>
        <a:defRPr sz="1500">
          <a:solidFill>
            <a:srgbClr val="2A4687"/>
          </a:solidFill>
          <a:latin typeface="+mn-lt"/>
          <a:ea typeface="+mn-ea"/>
          <a:cs typeface="ヒラギノ角ゴ Pro W3"/>
        </a:defRPr>
      </a:lvl5pPr>
      <a:lvl6pPr marL="1885950" indent="-171450" algn="l" rtl="0" eaLnBrk="1" fontAlgn="base" hangingPunct="1">
        <a:spcBef>
          <a:spcPct val="0"/>
        </a:spcBef>
        <a:spcAft>
          <a:spcPct val="0"/>
        </a:spcAft>
        <a:buChar char="»"/>
        <a:defRPr sz="1500">
          <a:solidFill>
            <a:srgbClr val="2A4687"/>
          </a:solidFill>
          <a:latin typeface="+mn-lt"/>
          <a:ea typeface="+mn-ea"/>
        </a:defRPr>
      </a:lvl6pPr>
      <a:lvl7pPr marL="2228850" indent="-171450" algn="l" rtl="0" eaLnBrk="1" fontAlgn="base" hangingPunct="1">
        <a:spcBef>
          <a:spcPct val="0"/>
        </a:spcBef>
        <a:spcAft>
          <a:spcPct val="0"/>
        </a:spcAft>
        <a:buChar char="»"/>
        <a:defRPr sz="1500">
          <a:solidFill>
            <a:srgbClr val="2A4687"/>
          </a:solidFill>
          <a:latin typeface="+mn-lt"/>
          <a:ea typeface="+mn-ea"/>
        </a:defRPr>
      </a:lvl7pPr>
      <a:lvl8pPr marL="2571750" indent="-171450" algn="l" rtl="0" eaLnBrk="1" fontAlgn="base" hangingPunct="1">
        <a:spcBef>
          <a:spcPct val="0"/>
        </a:spcBef>
        <a:spcAft>
          <a:spcPct val="0"/>
        </a:spcAft>
        <a:buChar char="»"/>
        <a:defRPr sz="1500">
          <a:solidFill>
            <a:srgbClr val="2A4687"/>
          </a:solidFill>
          <a:latin typeface="+mn-lt"/>
          <a:ea typeface="+mn-ea"/>
        </a:defRPr>
      </a:lvl8pPr>
      <a:lvl9pPr marL="2914650" indent="-171450" algn="l" rtl="0" eaLnBrk="1" fontAlgn="base" hangingPunct="1">
        <a:spcBef>
          <a:spcPct val="0"/>
        </a:spcBef>
        <a:spcAft>
          <a:spcPct val="0"/>
        </a:spcAft>
        <a:buChar char="»"/>
        <a:defRPr sz="1500">
          <a:solidFill>
            <a:srgbClr val="2A4687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04800"/>
            <a:ext cx="10363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954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12192000" cy="228600"/>
          </a:xfrm>
          <a:prstGeom prst="rect">
            <a:avLst/>
          </a:prstGeom>
          <a:solidFill>
            <a:srgbClr val="F8AC1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sz="1013">
              <a:solidFill>
                <a:prstClr val="black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88">
                <a:latin typeface="Arial" pitchFamily="34" charset="0"/>
                <a:ea typeface="ヒラギノ角ゴ Pro W3" pitchFamily="52" charset="-128"/>
                <a:cs typeface="+mn-cs"/>
              </a:defRPr>
            </a:lvl1pPr>
          </a:lstStyle>
          <a:p>
            <a:fld id="{2A6EFA00-2D17-A943-A662-4EA9B213E8F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200" y="6248405"/>
            <a:ext cx="2032000" cy="49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432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</p:sldLayoutIdLst>
  <p:transition>
    <p:sndAc>
      <p:stSnd>
        <p:snd r:embed="rId17" name="camera.wav"/>
      </p:stSnd>
    </p:sndAc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75">
          <a:solidFill>
            <a:srgbClr val="2A4687"/>
          </a:solidFill>
          <a:latin typeface="+mj-lt"/>
          <a:ea typeface="+mj-ea"/>
          <a:cs typeface="ヒラギノ角ゴ Pro W3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475">
          <a:solidFill>
            <a:srgbClr val="2A4687"/>
          </a:solidFill>
          <a:latin typeface="Arial" charset="0"/>
          <a:ea typeface="ヒラギノ角ゴ Pro W3" pitchFamily="52" charset="-128"/>
          <a:cs typeface="ヒラギノ角ゴ Pro W3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475">
          <a:solidFill>
            <a:srgbClr val="2A4687"/>
          </a:solidFill>
          <a:latin typeface="Arial" charset="0"/>
          <a:ea typeface="ヒラギノ角ゴ Pro W3" pitchFamily="52" charset="-128"/>
          <a:cs typeface="ヒラギノ角ゴ Pro W3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475">
          <a:solidFill>
            <a:srgbClr val="2A4687"/>
          </a:solidFill>
          <a:latin typeface="Arial" charset="0"/>
          <a:ea typeface="ヒラギノ角ゴ Pro W3" pitchFamily="52" charset="-128"/>
          <a:cs typeface="ヒラギノ角ゴ Pro W3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475">
          <a:solidFill>
            <a:srgbClr val="2A4687"/>
          </a:solidFill>
          <a:latin typeface="Arial" charset="0"/>
          <a:ea typeface="ヒラギノ角ゴ Pro W3" pitchFamily="52" charset="-128"/>
          <a:cs typeface="ヒラギノ角ゴ Pro W3"/>
        </a:defRPr>
      </a:lvl5pPr>
      <a:lvl6pPr marL="257175" algn="ctr" rtl="0" eaLnBrk="1" fontAlgn="base" hangingPunct="1">
        <a:spcBef>
          <a:spcPct val="0"/>
        </a:spcBef>
        <a:spcAft>
          <a:spcPct val="0"/>
        </a:spcAft>
        <a:defRPr sz="2475">
          <a:solidFill>
            <a:srgbClr val="2A4687"/>
          </a:solidFill>
          <a:latin typeface="Arial" charset="0"/>
          <a:ea typeface="ヒラギノ角ゴ Pro W3" pitchFamily="52" charset="-128"/>
        </a:defRPr>
      </a:lvl6pPr>
      <a:lvl7pPr marL="514350" algn="ctr" rtl="0" eaLnBrk="1" fontAlgn="base" hangingPunct="1">
        <a:spcBef>
          <a:spcPct val="0"/>
        </a:spcBef>
        <a:spcAft>
          <a:spcPct val="0"/>
        </a:spcAft>
        <a:defRPr sz="2475">
          <a:solidFill>
            <a:srgbClr val="2A4687"/>
          </a:solidFill>
          <a:latin typeface="Arial" charset="0"/>
          <a:ea typeface="ヒラギノ角ゴ Pro W3" pitchFamily="52" charset="-128"/>
        </a:defRPr>
      </a:lvl7pPr>
      <a:lvl8pPr marL="771525" algn="ctr" rtl="0" eaLnBrk="1" fontAlgn="base" hangingPunct="1">
        <a:spcBef>
          <a:spcPct val="0"/>
        </a:spcBef>
        <a:spcAft>
          <a:spcPct val="0"/>
        </a:spcAft>
        <a:defRPr sz="2475">
          <a:solidFill>
            <a:srgbClr val="2A4687"/>
          </a:solidFill>
          <a:latin typeface="Arial" charset="0"/>
          <a:ea typeface="ヒラギノ角ゴ Pro W3" pitchFamily="52" charset="-128"/>
        </a:defRPr>
      </a:lvl8pPr>
      <a:lvl9pPr marL="1028700" algn="ctr" rtl="0" eaLnBrk="1" fontAlgn="base" hangingPunct="1">
        <a:spcBef>
          <a:spcPct val="0"/>
        </a:spcBef>
        <a:spcAft>
          <a:spcPct val="0"/>
        </a:spcAft>
        <a:defRPr sz="2475">
          <a:solidFill>
            <a:srgbClr val="2A4687"/>
          </a:solidFill>
          <a:latin typeface="Arial" charset="0"/>
          <a:ea typeface="ヒラギノ角ゴ Pro W3" pitchFamily="52" charset="-128"/>
        </a:defRPr>
      </a:lvl9pPr>
    </p:titleStyle>
    <p:bodyStyle>
      <a:lvl1pPr marL="192881" indent="-192881" algn="l" rtl="0" eaLnBrk="1" fontAlgn="base" hangingPunct="1">
        <a:spcBef>
          <a:spcPct val="10000"/>
        </a:spcBef>
        <a:spcAft>
          <a:spcPct val="10000"/>
        </a:spcAft>
        <a:buChar char="•"/>
        <a:defRPr sz="1800">
          <a:solidFill>
            <a:srgbClr val="2A4687"/>
          </a:solidFill>
          <a:latin typeface="+mn-lt"/>
          <a:ea typeface="+mn-ea"/>
          <a:cs typeface="ヒラギノ角ゴ Pro W3"/>
        </a:defRPr>
      </a:lvl1pPr>
      <a:lvl2pPr marL="417910" indent="-160735" algn="l" rtl="0" eaLnBrk="1" fontAlgn="base" hangingPunct="1">
        <a:spcBef>
          <a:spcPct val="10000"/>
        </a:spcBef>
        <a:spcAft>
          <a:spcPct val="10000"/>
        </a:spcAft>
        <a:buChar char="–"/>
        <a:defRPr sz="1575">
          <a:solidFill>
            <a:srgbClr val="2A4687"/>
          </a:solidFill>
          <a:latin typeface="+mn-lt"/>
          <a:ea typeface="+mn-ea"/>
          <a:cs typeface="ヒラギノ角ゴ Pro W3"/>
        </a:defRPr>
      </a:lvl2pPr>
      <a:lvl3pPr marL="642938" indent="-128588" algn="l" rtl="0" eaLnBrk="1" fontAlgn="base" hangingPunct="1">
        <a:spcBef>
          <a:spcPct val="10000"/>
        </a:spcBef>
        <a:spcAft>
          <a:spcPct val="10000"/>
        </a:spcAft>
        <a:buChar char="•"/>
        <a:defRPr sz="1350">
          <a:solidFill>
            <a:srgbClr val="2A4687"/>
          </a:solidFill>
          <a:latin typeface="+mn-lt"/>
          <a:ea typeface="+mn-ea"/>
          <a:cs typeface="ヒラギノ角ゴ Pro W3"/>
        </a:defRPr>
      </a:lvl3pPr>
      <a:lvl4pPr marL="900113" indent="-128588" algn="l" rtl="0" eaLnBrk="1" fontAlgn="base" hangingPunct="1">
        <a:spcBef>
          <a:spcPct val="10000"/>
        </a:spcBef>
        <a:spcAft>
          <a:spcPct val="10000"/>
        </a:spcAft>
        <a:buChar char="–"/>
        <a:defRPr sz="1125">
          <a:solidFill>
            <a:srgbClr val="2A4687"/>
          </a:solidFill>
          <a:latin typeface="+mn-lt"/>
          <a:ea typeface="+mn-ea"/>
          <a:cs typeface="ヒラギノ角ゴ Pro W3"/>
        </a:defRPr>
      </a:lvl4pPr>
      <a:lvl5pPr marL="1157288" indent="-128588" algn="l" rtl="0" eaLnBrk="1" fontAlgn="base" hangingPunct="1">
        <a:spcBef>
          <a:spcPct val="10000"/>
        </a:spcBef>
        <a:spcAft>
          <a:spcPct val="10000"/>
        </a:spcAft>
        <a:buChar char="»"/>
        <a:defRPr sz="1125">
          <a:solidFill>
            <a:srgbClr val="2A4687"/>
          </a:solidFill>
          <a:latin typeface="+mn-lt"/>
          <a:ea typeface="+mn-ea"/>
          <a:cs typeface="ヒラギノ角ゴ Pro W3"/>
        </a:defRPr>
      </a:lvl5pPr>
      <a:lvl6pPr marL="1414463" indent="-128588" algn="l" rtl="0" eaLnBrk="1" fontAlgn="base" hangingPunct="1">
        <a:spcBef>
          <a:spcPct val="0"/>
        </a:spcBef>
        <a:spcAft>
          <a:spcPct val="0"/>
        </a:spcAft>
        <a:buChar char="»"/>
        <a:defRPr sz="1125">
          <a:solidFill>
            <a:srgbClr val="2A4687"/>
          </a:solidFill>
          <a:latin typeface="+mn-lt"/>
          <a:ea typeface="+mn-ea"/>
        </a:defRPr>
      </a:lvl6pPr>
      <a:lvl7pPr marL="1671638" indent="-128588" algn="l" rtl="0" eaLnBrk="1" fontAlgn="base" hangingPunct="1">
        <a:spcBef>
          <a:spcPct val="0"/>
        </a:spcBef>
        <a:spcAft>
          <a:spcPct val="0"/>
        </a:spcAft>
        <a:buChar char="»"/>
        <a:defRPr sz="1125">
          <a:solidFill>
            <a:srgbClr val="2A4687"/>
          </a:solidFill>
          <a:latin typeface="+mn-lt"/>
          <a:ea typeface="+mn-ea"/>
        </a:defRPr>
      </a:lvl7pPr>
      <a:lvl8pPr marL="1928813" indent="-128588" algn="l" rtl="0" eaLnBrk="1" fontAlgn="base" hangingPunct="1">
        <a:spcBef>
          <a:spcPct val="0"/>
        </a:spcBef>
        <a:spcAft>
          <a:spcPct val="0"/>
        </a:spcAft>
        <a:buChar char="»"/>
        <a:defRPr sz="1125">
          <a:solidFill>
            <a:srgbClr val="2A4687"/>
          </a:solidFill>
          <a:latin typeface="+mn-lt"/>
          <a:ea typeface="+mn-ea"/>
        </a:defRPr>
      </a:lvl8pPr>
      <a:lvl9pPr marL="2185988" indent="-128588" algn="l" rtl="0" eaLnBrk="1" fontAlgn="base" hangingPunct="1">
        <a:spcBef>
          <a:spcPct val="0"/>
        </a:spcBef>
        <a:spcAft>
          <a:spcPct val="0"/>
        </a:spcAft>
        <a:buChar char="»"/>
        <a:defRPr sz="1125">
          <a:solidFill>
            <a:srgbClr val="2A4687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04800"/>
            <a:ext cx="10363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95400"/>
            <a:ext cx="10363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12192000" cy="228600"/>
          </a:xfrm>
          <a:prstGeom prst="rect">
            <a:avLst/>
          </a:prstGeom>
          <a:solidFill>
            <a:srgbClr val="F8AC1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Arial" pitchFamily="34" charset="0"/>
                <a:ea typeface="ヒラギノ角ゴ Pro W3" pitchFamily="52" charset="-128"/>
                <a:cs typeface="+mn-cs"/>
              </a:defRPr>
            </a:lvl1pPr>
          </a:lstStyle>
          <a:p>
            <a:fld id="{8BDB5544-CAFC-524E-B4E1-0958F4CC448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200" y="6248401"/>
            <a:ext cx="2032000" cy="49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990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</p:sldLayoutIdLst>
  <p:transition>
    <p:sndAc>
      <p:stSnd>
        <p:snd r:embed="rId17" name="camera.wav"/>
      </p:stSnd>
    </p:sndAc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2A4687"/>
          </a:solidFill>
          <a:latin typeface="+mj-lt"/>
          <a:ea typeface="+mj-ea"/>
          <a:cs typeface="ヒラギノ角ゴ Pro W3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2A4687"/>
          </a:solidFill>
          <a:latin typeface="Arial" charset="0"/>
          <a:ea typeface="ヒラギノ角ゴ Pro W3" pitchFamily="52" charset="-128"/>
          <a:cs typeface="ヒラギノ角ゴ Pro W3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2A4687"/>
          </a:solidFill>
          <a:latin typeface="Arial" charset="0"/>
          <a:ea typeface="ヒラギノ角ゴ Pro W3" pitchFamily="52" charset="-128"/>
          <a:cs typeface="ヒラギノ角ゴ Pro W3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2A4687"/>
          </a:solidFill>
          <a:latin typeface="Arial" charset="0"/>
          <a:ea typeface="ヒラギノ角ゴ Pro W3" pitchFamily="52" charset="-128"/>
          <a:cs typeface="ヒラギノ角ゴ Pro W3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2A4687"/>
          </a:solidFill>
          <a:latin typeface="Arial" charset="0"/>
          <a:ea typeface="ヒラギノ角ゴ Pro W3" pitchFamily="52" charset="-128"/>
          <a:cs typeface="ヒラギノ角ゴ Pro W3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2A4687"/>
          </a:solidFill>
          <a:latin typeface="Arial" charset="0"/>
          <a:ea typeface="ヒラギノ角ゴ Pro W3" pitchFamily="5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2A4687"/>
          </a:solidFill>
          <a:latin typeface="Arial" charset="0"/>
          <a:ea typeface="ヒラギノ角ゴ Pro W3" pitchFamily="5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2A4687"/>
          </a:solidFill>
          <a:latin typeface="Arial" charset="0"/>
          <a:ea typeface="ヒラギノ角ゴ Pro W3" pitchFamily="5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2A4687"/>
          </a:solidFill>
          <a:latin typeface="Arial" charset="0"/>
          <a:ea typeface="ヒラギノ角ゴ Pro W3" pitchFamily="52" charset="-128"/>
        </a:defRPr>
      </a:lvl9pPr>
    </p:titleStyle>
    <p:bodyStyle>
      <a:lvl1pPr marL="342900" indent="-342900" algn="l" rtl="0" eaLnBrk="1" fontAlgn="base" hangingPunct="1">
        <a:spcBef>
          <a:spcPct val="10000"/>
        </a:spcBef>
        <a:spcAft>
          <a:spcPct val="10000"/>
        </a:spcAft>
        <a:buChar char="•"/>
        <a:defRPr sz="3200">
          <a:solidFill>
            <a:srgbClr val="2A4687"/>
          </a:solidFill>
          <a:latin typeface="+mn-lt"/>
          <a:ea typeface="+mn-ea"/>
          <a:cs typeface="ヒラギノ角ゴ Pro W3"/>
        </a:defRPr>
      </a:lvl1pPr>
      <a:lvl2pPr marL="742950" indent="-285750" algn="l" rtl="0" eaLnBrk="1" fontAlgn="base" hangingPunct="1">
        <a:spcBef>
          <a:spcPct val="10000"/>
        </a:spcBef>
        <a:spcAft>
          <a:spcPct val="10000"/>
        </a:spcAft>
        <a:buChar char="–"/>
        <a:defRPr sz="2800">
          <a:solidFill>
            <a:srgbClr val="2A4687"/>
          </a:solidFill>
          <a:latin typeface="+mn-lt"/>
          <a:ea typeface="+mn-ea"/>
          <a:cs typeface="ヒラギノ角ゴ Pro W3"/>
        </a:defRPr>
      </a:lvl2pPr>
      <a:lvl3pPr marL="1143000" indent="-228600" algn="l" rtl="0" eaLnBrk="1" fontAlgn="base" hangingPunct="1">
        <a:spcBef>
          <a:spcPct val="10000"/>
        </a:spcBef>
        <a:spcAft>
          <a:spcPct val="10000"/>
        </a:spcAft>
        <a:buChar char="•"/>
        <a:defRPr sz="2400">
          <a:solidFill>
            <a:srgbClr val="2A4687"/>
          </a:solidFill>
          <a:latin typeface="+mn-lt"/>
          <a:ea typeface="+mn-ea"/>
          <a:cs typeface="ヒラギノ角ゴ Pro W3"/>
        </a:defRPr>
      </a:lvl3pPr>
      <a:lvl4pPr marL="1600200" indent="-228600" algn="l" rtl="0" eaLnBrk="1" fontAlgn="base" hangingPunct="1">
        <a:spcBef>
          <a:spcPct val="10000"/>
        </a:spcBef>
        <a:spcAft>
          <a:spcPct val="10000"/>
        </a:spcAft>
        <a:buChar char="–"/>
        <a:defRPr sz="2000">
          <a:solidFill>
            <a:srgbClr val="2A4687"/>
          </a:solidFill>
          <a:latin typeface="+mn-lt"/>
          <a:ea typeface="+mn-ea"/>
          <a:cs typeface="ヒラギノ角ゴ Pro W3"/>
        </a:defRPr>
      </a:lvl4pPr>
      <a:lvl5pPr marL="2057400" indent="-228600" algn="l" rtl="0" eaLnBrk="1" fontAlgn="base" hangingPunct="1">
        <a:spcBef>
          <a:spcPct val="10000"/>
        </a:spcBef>
        <a:spcAft>
          <a:spcPct val="10000"/>
        </a:spcAft>
        <a:buChar char="»"/>
        <a:defRPr sz="2000">
          <a:solidFill>
            <a:srgbClr val="2A4687"/>
          </a:solidFill>
          <a:latin typeface="+mn-lt"/>
          <a:ea typeface="+mn-ea"/>
          <a:cs typeface="ヒラギノ角ゴ Pro W3"/>
        </a:defRPr>
      </a:lvl5pPr>
      <a:lvl6pPr marL="2514600" indent="-228600" algn="l" rtl="0" eaLnBrk="1" fontAlgn="base" hangingPunct="1">
        <a:spcBef>
          <a:spcPct val="0"/>
        </a:spcBef>
        <a:spcAft>
          <a:spcPct val="0"/>
        </a:spcAft>
        <a:buChar char="»"/>
        <a:defRPr sz="2000">
          <a:solidFill>
            <a:srgbClr val="2A4687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0"/>
        </a:spcBef>
        <a:spcAft>
          <a:spcPct val="0"/>
        </a:spcAft>
        <a:buChar char="»"/>
        <a:defRPr sz="2000">
          <a:solidFill>
            <a:srgbClr val="2A4687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0"/>
        </a:spcBef>
        <a:spcAft>
          <a:spcPct val="0"/>
        </a:spcAft>
        <a:buChar char="»"/>
        <a:defRPr sz="2000">
          <a:solidFill>
            <a:srgbClr val="2A4687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0"/>
        </a:spcBef>
        <a:spcAft>
          <a:spcPct val="0"/>
        </a:spcAft>
        <a:buChar char="»"/>
        <a:defRPr sz="2000">
          <a:solidFill>
            <a:srgbClr val="2A4687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hyperlink" Target="../../Dropbox/00_BK_FOLDER/01_Papers/2017_UMTRI/Infoscitex_HUH/01_Landmarks/Head%20Landmark%20Definitions_draft.3.pdf" TargetMode="External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7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6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3.mp4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8.png"/><Relationship Id="rId4" Type="http://schemas.openxmlformats.org/officeDocument/2006/relationships/hyperlink" Target="http://adultshape.org/head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3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mreed@umihc.edu" TargetMode="External"/><Relationship Id="rId2" Type="http://schemas.openxmlformats.org/officeDocument/2006/relationships/hyperlink" Target="mailto:keonpark@umich.edu" TargetMode="Externa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Updates: Head Under Hair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Biosciences Group</a:t>
            </a:r>
          </a:p>
          <a:p>
            <a:r>
              <a:rPr lang="en-US" sz="1800" dirty="0"/>
              <a:t>Feb. 21, 2018</a:t>
            </a:r>
          </a:p>
        </p:txBody>
      </p:sp>
    </p:spTree>
    <p:extLst>
      <p:ext uri="{BB962C8B-B14F-4D97-AF65-F5344CB8AC3E}">
        <p14:creationId xmlns:p14="http://schemas.microsoft.com/office/powerpoint/2010/main" val="314651577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Fit Procedure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10680700" cy="4114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Digitize facial and head landmarks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Align head scans based on digitized landmarks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Morph template model to match landmarks using RBF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Fit morphed template model to target scan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Symmetrize fitted template with landmarks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52248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0442" y="1064978"/>
            <a:ext cx="1745974" cy="28184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0368" y="1157361"/>
            <a:ext cx="1906583" cy="26889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6795" y="3799341"/>
            <a:ext cx="2243344" cy="27303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4708" y="1157361"/>
            <a:ext cx="2165629" cy="25075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1182" y="3884529"/>
            <a:ext cx="1922125" cy="27303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1436" y="3883404"/>
            <a:ext cx="2020984" cy="26462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33629" y="1216548"/>
            <a:ext cx="2054187" cy="267239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58120" y="3974126"/>
            <a:ext cx="1981172" cy="2555565"/>
          </a:xfrm>
          <a:prstGeom prst="rect">
            <a:avLst/>
          </a:prstGeom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Digitize Landmark Data</a:t>
            </a:r>
          </a:p>
        </p:txBody>
      </p:sp>
      <p:pic>
        <p:nvPicPr>
          <p:cNvPr id="17" name="Picture 16">
            <a:hlinkClick r:id="rId10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6209" y="1298376"/>
            <a:ext cx="3925820" cy="491214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46209" y="1066972"/>
            <a:ext cx="2321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Head landmark definition</a:t>
            </a:r>
          </a:p>
        </p:txBody>
      </p:sp>
    </p:spTree>
    <p:extLst>
      <p:ext uri="{BB962C8B-B14F-4D97-AF65-F5344CB8AC3E}">
        <p14:creationId xmlns:p14="http://schemas.microsoft.com/office/powerpoint/2010/main" val="59878973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Head Model and Coordinate System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9300" y="2562819"/>
            <a:ext cx="5613400" cy="41678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700" y="3067907"/>
            <a:ext cx="2755900" cy="366275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33462"/>
            <a:ext cx="10515600" cy="892175"/>
          </a:xfrm>
        </p:spPr>
        <p:txBody>
          <a:bodyPr/>
          <a:lstStyle/>
          <a:p>
            <a:r>
              <a:rPr lang="en-US" sz="2400" dirty="0"/>
              <a:t>Head mesh was extracted from the BioHuman model</a:t>
            </a:r>
          </a:p>
          <a:p>
            <a:r>
              <a:rPr lang="en-US" sz="2400" dirty="0"/>
              <a:t>All scans were aligned to have the identical coordinate system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75111" y="2397768"/>
            <a:ext cx="16850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Head template</a:t>
            </a:r>
          </a:p>
          <a:p>
            <a:pPr algn="ctr"/>
            <a:r>
              <a:rPr lang="en-US" sz="1400" dirty="0"/>
              <a:t>5487 Vertices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66039" y="2397768"/>
            <a:ext cx="2672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Head coordinate system</a:t>
            </a:r>
          </a:p>
          <a:p>
            <a:pPr algn="ctr"/>
            <a:r>
              <a:rPr lang="en-US" sz="1400" dirty="0"/>
              <a:t>Originated at the mid-</a:t>
            </a:r>
            <a:r>
              <a:rPr lang="en-US" sz="1400" dirty="0" err="1"/>
              <a:t>tragion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9351498" y="2397767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Aligned head scans</a:t>
            </a:r>
            <a:endParaRPr lang="en-US" sz="1400" dirty="0"/>
          </a:p>
        </p:txBody>
      </p:sp>
      <p:pic>
        <p:nvPicPr>
          <p:cNvPr id="11" name="Record_2018_02_19_17_10_06_29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99500" y="2880851"/>
            <a:ext cx="3271527" cy="397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2723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0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 Template to Scan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4441" y="1825336"/>
            <a:ext cx="3238500" cy="43652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6896" y="1871389"/>
            <a:ext cx="2864316" cy="42312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7341" y="1825336"/>
            <a:ext cx="3051729" cy="416083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664921" y="1240561"/>
            <a:ext cx="16850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Head template</a:t>
            </a:r>
          </a:p>
          <a:p>
            <a:pPr algn="ctr"/>
            <a:r>
              <a:rPr lang="en-US" sz="1400" dirty="0"/>
              <a:t>5487 Vertices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13969" y="1240561"/>
            <a:ext cx="17491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Initial morphing</a:t>
            </a:r>
          </a:p>
          <a:p>
            <a:pPr algn="ctr"/>
            <a:r>
              <a:rPr lang="en-US" sz="1400" dirty="0"/>
              <a:t>to match landmarks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03775" y="1240561"/>
            <a:ext cx="19046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Fine morphing</a:t>
            </a:r>
          </a:p>
          <a:p>
            <a:pPr algn="ctr"/>
            <a:r>
              <a:rPr lang="en-US" sz="1400" dirty="0"/>
              <a:t>to match entire shape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1954" y="1219091"/>
            <a:ext cx="1415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Target Scan</a:t>
            </a:r>
            <a:endParaRPr lang="en-US" sz="1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0B90273-C071-3047-810F-7DBC94F9B4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956" y="2076247"/>
            <a:ext cx="2772356" cy="390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4685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 Replacement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10363200" cy="720436"/>
          </a:xfrm>
        </p:spPr>
        <p:txBody>
          <a:bodyPr/>
          <a:lstStyle/>
          <a:p>
            <a:r>
              <a:rPr lang="en-US" dirty="0"/>
              <a:t>Ear geometries were replaced with template ears scaled/morphed based on landmarks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6513" y="2439266"/>
            <a:ext cx="3924300" cy="38290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4654" y="2439266"/>
            <a:ext cx="4154739" cy="382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29554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Symmetrization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269" y="1523982"/>
            <a:ext cx="3341255" cy="4594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3159" y="1546216"/>
            <a:ext cx="3323482" cy="46386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2754" y="1416050"/>
            <a:ext cx="3225732" cy="468308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7550" y="990600"/>
            <a:ext cx="10756900" cy="8509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Symmetrize fitted meshes by averaging left and right vertex pairs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48402" y="6051532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Fitted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79026" y="6051532"/>
            <a:ext cx="34339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Predefined vertex pairs</a:t>
            </a:r>
          </a:p>
          <a:p>
            <a:pPr algn="ctr"/>
            <a:r>
              <a:rPr lang="en-US" sz="1400" dirty="0"/>
              <a:t>Right (red), left (blue) and center (green)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3939" y="6051532"/>
            <a:ext cx="24833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Symmetrized fit</a:t>
            </a:r>
          </a:p>
          <a:p>
            <a:pPr algn="ctr"/>
            <a:r>
              <a:rPr lang="en-US" sz="1400" dirty="0"/>
              <a:t>With symmetrized landmarks</a:t>
            </a:r>
          </a:p>
        </p:txBody>
      </p:sp>
    </p:spTree>
    <p:extLst>
      <p:ext uri="{BB962C8B-B14F-4D97-AF65-F5344CB8AC3E}">
        <p14:creationId xmlns:p14="http://schemas.microsoft.com/office/powerpoint/2010/main" val="315316015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Fitting Results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260731"/>
            <a:ext cx="2206625" cy="28306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7695" y="3946624"/>
            <a:ext cx="2181663" cy="28506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7662" y="1405508"/>
            <a:ext cx="2096794" cy="23264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4400" y="4118859"/>
            <a:ext cx="2176672" cy="27757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1505" y="4361532"/>
            <a:ext cx="2181664" cy="24762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846" y="4227548"/>
            <a:ext cx="2006931" cy="251615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35372" y="1190837"/>
            <a:ext cx="2301481" cy="27557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89546" y="1190837"/>
            <a:ext cx="2271526" cy="29005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95441" y="1233273"/>
            <a:ext cx="2351403" cy="288558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72581" y="3898497"/>
            <a:ext cx="2227061" cy="299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2855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 Comparison</a:t>
            </a:r>
          </a:p>
        </p:txBody>
      </p:sp>
      <p:pic>
        <p:nvPicPr>
          <p:cNvPr id="4" name="Record_2018_02_20_12_35_16_39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93452" y="1092200"/>
            <a:ext cx="3863975" cy="4880811"/>
          </a:xfrm>
          <a:prstGeom prst="rect">
            <a:avLst/>
          </a:prstGeom>
        </p:spPr>
      </p:pic>
      <p:pic>
        <p:nvPicPr>
          <p:cNvPr id="5" name="Record_2018_02_20_12_34_17_452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85925" y="1092200"/>
            <a:ext cx="3863975" cy="48808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48361" y="5973011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Female Model: </a:t>
            </a:r>
            <a:r>
              <a:rPr lang="en-US" dirty="0">
                <a:solidFill>
                  <a:srgbClr val="00B050"/>
                </a:solidFill>
              </a:rPr>
              <a:t>Good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04592" y="5973011"/>
            <a:ext cx="2441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Male Model: </a:t>
            </a:r>
            <a:r>
              <a:rPr lang="en-US" dirty="0">
                <a:solidFill>
                  <a:srgbClr val="C00000"/>
                </a:solidFill>
              </a:rPr>
              <a:t>Not good</a:t>
            </a:r>
          </a:p>
        </p:txBody>
      </p:sp>
    </p:spTree>
    <p:extLst>
      <p:ext uri="{BB962C8B-B14F-4D97-AF65-F5344CB8AC3E}">
        <p14:creationId xmlns:p14="http://schemas.microsoft.com/office/powerpoint/2010/main" val="15829255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8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Head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0824"/>
            <a:ext cx="4838700" cy="47244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Built regression model on PC scores with measured anthropometric data of</a:t>
            </a:r>
          </a:p>
          <a:p>
            <a:r>
              <a:rPr lang="en-US" sz="2800" dirty="0"/>
              <a:t>Gender</a:t>
            </a:r>
          </a:p>
          <a:p>
            <a:r>
              <a:rPr lang="en-US" sz="2800" dirty="0"/>
              <a:t>Head Length</a:t>
            </a:r>
          </a:p>
          <a:p>
            <a:r>
              <a:rPr lang="en-US" sz="2800" dirty="0"/>
              <a:t>Head Breadth</a:t>
            </a:r>
          </a:p>
          <a:p>
            <a:r>
              <a:rPr lang="en-US" sz="2800" dirty="0"/>
              <a:t>Head Circumference</a:t>
            </a:r>
          </a:p>
          <a:p>
            <a:endParaRPr lang="en-US" sz="1800" dirty="0"/>
          </a:p>
          <a:p>
            <a:pPr marL="0" indent="0">
              <a:buNone/>
            </a:pPr>
            <a:r>
              <a:rPr lang="en-US" sz="2800" dirty="0">
                <a:hlinkClick r:id="rId4"/>
              </a:rPr>
              <a:t>http://AdultShape.org/head/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Record_2018_02_20_01_58_09_95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11899" y="1172163"/>
            <a:ext cx="5459413" cy="507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2106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8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1: Anthropometry Prediction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1" y="1440872"/>
            <a:ext cx="4301836" cy="4114800"/>
          </a:xfrm>
        </p:spPr>
        <p:txBody>
          <a:bodyPr/>
          <a:lstStyle/>
          <a:p>
            <a:r>
              <a:rPr lang="en-US" sz="2800" dirty="0"/>
              <a:t>By fitting the model to an incomplete scan data, anthropometric variables including landmarks inherent in the model can be efficiently predicted</a:t>
            </a:r>
          </a:p>
        </p:txBody>
      </p:sp>
      <p:pic>
        <p:nvPicPr>
          <p:cNvPr id="6" name="Record_2018_02_20_15_26_41_49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29300" y="990600"/>
            <a:ext cx="5613833" cy="572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869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80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Application: Head Under Hair Estimation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5067300" cy="2057400"/>
          </a:xfrm>
        </p:spPr>
        <p:txBody>
          <a:bodyPr/>
          <a:lstStyle/>
          <a:p>
            <a:r>
              <a:rPr lang="en-US" dirty="0"/>
              <a:t>Fit face and neck parts to estimate scalp shape</a:t>
            </a:r>
          </a:p>
        </p:txBody>
      </p:sp>
      <p:pic>
        <p:nvPicPr>
          <p:cNvPr id="5" name="Record_2018_02_20_12_50_34_72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24700" y="1658602"/>
            <a:ext cx="4762500" cy="48564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9860" y="2959099"/>
            <a:ext cx="2506140" cy="30718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1556" y="2901093"/>
            <a:ext cx="2364004" cy="3187824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6143886" y="2510382"/>
            <a:ext cx="781374" cy="3819711"/>
            <a:chOff x="6132255" y="1799390"/>
            <a:chExt cx="1041127" cy="5089503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69589" y="2537555"/>
              <a:ext cx="391222" cy="422910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6732236" y="2422738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755958" y="651956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765561" y="447114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132255" y="1799390"/>
              <a:ext cx="895366" cy="738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/>
                <a:t>Err.</a:t>
              </a:r>
            </a:p>
            <a:p>
              <a:pPr algn="ctr"/>
              <a:r>
                <a:rPr lang="en-US" sz="1400" dirty="0"/>
                <a:t>in mm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76381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58 landmarks were carefully digitized for head scans </a:t>
            </a:r>
            <a:r>
              <a:rPr lang="en-US" sz="2800" dirty="0"/>
              <a:t>(landmarks for the male scans will be fixed)</a:t>
            </a:r>
          </a:p>
          <a:p>
            <a:r>
              <a:rPr lang="en-US" dirty="0"/>
              <a:t>Template model was fit to the scans and symmetrized</a:t>
            </a:r>
          </a:p>
          <a:p>
            <a:r>
              <a:rPr lang="en-US" dirty="0"/>
              <a:t>Model can predict head shape from hair-contaminated scans (i.e. nearly all scans)</a:t>
            </a:r>
          </a:p>
          <a:p>
            <a:r>
              <a:rPr lang="en-US" dirty="0"/>
              <a:t>Future works:</a:t>
            </a:r>
          </a:p>
          <a:p>
            <a:pPr lvl="1"/>
            <a:r>
              <a:rPr lang="en-US" dirty="0"/>
              <a:t>add in another 100+ scans with a wide range of race/ethnicity, BMI, &amp; age</a:t>
            </a:r>
          </a:p>
          <a:p>
            <a:pPr lvl="1"/>
            <a:r>
              <a:rPr lang="en-US" dirty="0"/>
              <a:t>develop an API for using the model</a:t>
            </a:r>
          </a:p>
        </p:txBody>
      </p:sp>
    </p:spTree>
    <p:extLst>
      <p:ext uri="{BB962C8B-B14F-4D97-AF65-F5344CB8AC3E}">
        <p14:creationId xmlns:p14="http://schemas.microsoft.com/office/powerpoint/2010/main" val="343423779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37000" y="2286000"/>
            <a:ext cx="4868640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>
                    <a:lumMod val="50000"/>
                  </a:schemeClr>
                </a:solidFill>
              </a:rPr>
              <a:t>Thank you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000" b="1" dirty="0"/>
              <a:t>Contact</a:t>
            </a:r>
          </a:p>
          <a:p>
            <a:endParaRPr lang="en-US" dirty="0"/>
          </a:p>
          <a:p>
            <a:r>
              <a:rPr lang="en-US" dirty="0"/>
              <a:t>B-K Daniel Park, PhD (</a:t>
            </a:r>
            <a:r>
              <a:rPr lang="en-US" dirty="0">
                <a:hlinkClick r:id="rId2"/>
              </a:rPr>
              <a:t>keonpark@umich.edu</a:t>
            </a:r>
            <a:r>
              <a:rPr lang="en-US" dirty="0"/>
              <a:t>)</a:t>
            </a:r>
          </a:p>
          <a:p>
            <a:r>
              <a:rPr lang="en-US" dirty="0"/>
              <a:t>Mathew P. Reed (</a:t>
            </a:r>
            <a:r>
              <a:rPr lang="en-US" dirty="0">
                <a:hlinkClick r:id="rId3"/>
              </a:rPr>
              <a:t>mreed@umihc.edu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970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Deviation Per Vertex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5200" y="1020248"/>
            <a:ext cx="10363200" cy="863600"/>
          </a:xfrm>
        </p:spPr>
        <p:txBody>
          <a:bodyPr/>
          <a:lstStyle/>
          <a:p>
            <a:r>
              <a:rPr lang="en-US" dirty="0"/>
              <a:t>SD varies 1.5 mm ~ 11.5 mm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2128" y="1949450"/>
            <a:ext cx="391222" cy="42291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534775" y="183463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558497" y="593145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568100" y="388304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5" y="1542533"/>
            <a:ext cx="3362325" cy="47815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740" y="1538843"/>
            <a:ext cx="3848100" cy="46005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7348" y="1509195"/>
            <a:ext cx="3476625" cy="45529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981395" y="1318437"/>
            <a:ext cx="74411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SD</a:t>
            </a:r>
          </a:p>
          <a:p>
            <a:pPr algn="ctr"/>
            <a:r>
              <a:rPr lang="en-US" sz="1600" dirty="0"/>
              <a:t>in mm</a:t>
            </a:r>
          </a:p>
        </p:txBody>
      </p:sp>
    </p:spTree>
    <p:extLst>
      <p:ext uri="{BB962C8B-B14F-4D97-AF65-F5344CB8AC3E}">
        <p14:creationId xmlns:p14="http://schemas.microsoft.com/office/powerpoint/2010/main" val="280110722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UMTRI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5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5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UMTRI" id="{51363C16-8417-4CB2-9741-5D845E1B8115}" vid="{FA789A64-8FBA-4BDA-8B11-4E1FA9FB472D}"/>
    </a:ext>
  </a:extLst>
</a:theme>
</file>

<file path=ppt/theme/theme2.xml><?xml version="1.0" encoding="utf-8"?>
<a:theme xmlns:a="http://schemas.openxmlformats.org/drawingml/2006/main" name="1_UMTRI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ヒラギノ角ゴ Pro W3" pitchFamily="-65" charset="-128"/>
            <a:cs typeface="ヒラギノ角ゴ Pro W3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  <a:ea typeface="ヒラギノ角ゴ Pro W3" pitchFamily="-65" charset="-128"/>
            <a:cs typeface="ヒラギノ角ゴ Pro W3" pitchFamily="-65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UMTRI" id="{EAAE7E43-4362-5C40-9AD1-E4A395EF4101}" vid="{997F493F-F0D9-E040-A194-B164A353BD1C}"/>
    </a:ext>
  </a:extLst>
</a:theme>
</file>

<file path=ppt/theme/theme3.xml><?xml version="1.0" encoding="utf-8"?>
<a:theme xmlns:a="http://schemas.openxmlformats.org/drawingml/2006/main" name="UMTRI_PPT_THEME2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5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5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UMTRI_PPT_THEME2" id="{A8968076-3979-43D0-868D-5F578B73EF9C}" vid="{3E25A40B-A8DF-400C-AA59-44084517BBB2}"/>
    </a:ext>
  </a:extLst>
</a:theme>
</file>

<file path=ppt/theme/theme4.xml><?xml version="1.0" encoding="utf-8"?>
<a:theme xmlns:a="http://schemas.openxmlformats.org/drawingml/2006/main" name="2_umtri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5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5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umtri" id="{9CE417B5-66E8-2444-8655-8487219DEECD}" vid="{CEA4CD19-1EF4-1749-993F-DB16E0734E44}"/>
    </a:ext>
  </a:extLst>
</a:theme>
</file>

<file path=ppt/theme/theme5.xml><?xml version="1.0" encoding="utf-8"?>
<a:theme xmlns:a="http://schemas.openxmlformats.org/drawingml/2006/main" name="1_UMTRI2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5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5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UMTRI2" id="{AB01FD0A-881D-FD4F-993F-E8A444E2CB48}" vid="{66DE153A-F69E-4A4D-B85F-118A732F8732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UMTRI</Template>
  <TotalTime>2307</TotalTime>
  <Words>457</Words>
  <Application>Microsoft Macintosh PowerPoint</Application>
  <PresentationFormat>Widescreen</PresentationFormat>
  <Paragraphs>92</Paragraphs>
  <Slides>15</Slides>
  <Notes>5</Notes>
  <HiddenSlides>0</HiddenSlides>
  <MMClips>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ヒラギノ角ゴ Pro W3</vt:lpstr>
      <vt:lpstr>Arial</vt:lpstr>
      <vt:lpstr>Calibri</vt:lpstr>
      <vt:lpstr>UMTRI</vt:lpstr>
      <vt:lpstr>1_UMTRI</vt:lpstr>
      <vt:lpstr>UMTRI_PPT_THEME2</vt:lpstr>
      <vt:lpstr>2_umtri</vt:lpstr>
      <vt:lpstr>1_UMTRI2</vt:lpstr>
      <vt:lpstr> Updates: Head Under Hair</vt:lpstr>
      <vt:lpstr>Template Fit Procedure</vt:lpstr>
      <vt:lpstr>Digitize Landmark Data</vt:lpstr>
      <vt:lpstr>Template Head Model and Coordinate System</vt:lpstr>
      <vt:lpstr>Fit Template to Scan</vt:lpstr>
      <vt:lpstr>Ear Replacement</vt:lpstr>
      <vt:lpstr>Symmetrization</vt:lpstr>
      <vt:lpstr>Template Fitting Results</vt:lpstr>
      <vt:lpstr>Result Comparison</vt:lpstr>
      <vt:lpstr>Statistical Head Model</vt:lpstr>
      <vt:lpstr>Application 1: Anthropometry Prediction</vt:lpstr>
      <vt:lpstr>Application: Head Under Hair Estimation</vt:lpstr>
      <vt:lpstr>Conclusion</vt:lpstr>
      <vt:lpstr>PowerPoint Presentation</vt:lpstr>
      <vt:lpstr>Standard Deviation Per Vertex</vt:lpstr>
    </vt:vector>
  </TitlesOfParts>
  <Company/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Park, Byoung-Keon</dc:creator>
  <cp:lastModifiedBy>Byoung-keon Park</cp:lastModifiedBy>
  <cp:revision>42</cp:revision>
  <dcterms:created xsi:type="dcterms:W3CDTF">2018-02-19T21:03:52Z</dcterms:created>
  <dcterms:modified xsi:type="dcterms:W3CDTF">2018-02-21T15:20:26Z</dcterms:modified>
</cp:coreProperties>
</file>