
<file path=[Content_Types].xml><?xml version="1.0" encoding="utf-8"?>
<Types xmlns="http://schemas.openxmlformats.org/package/2006/content-types">
  <Default Extension="png" ContentType="image/png"/>
  <Default Extension="mov" ContentType="video/quicktime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900" r:id="rId2"/>
    <p:sldId id="1032" r:id="rId3"/>
    <p:sldId id="1033" r:id="rId4"/>
    <p:sldId id="1025" r:id="rId5"/>
    <p:sldId id="1034" r:id="rId6"/>
    <p:sldId id="1026" r:id="rId7"/>
    <p:sldId id="1017" r:id="rId8"/>
    <p:sldId id="1016" r:id="rId9"/>
    <p:sldId id="1018" r:id="rId10"/>
    <p:sldId id="1036" r:id="rId11"/>
    <p:sldId id="1007" r:id="rId12"/>
    <p:sldId id="1023" r:id="rId13"/>
    <p:sldId id="1024" r:id="rId14"/>
    <p:sldId id="1037" r:id="rId15"/>
    <p:sldId id="1038" r:id="rId16"/>
    <p:sldId id="1039" r:id="rId17"/>
    <p:sldId id="1040" r:id="rId18"/>
    <p:sldId id="876" r:id="rId19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D6D"/>
    <a:srgbClr val="0A1528"/>
    <a:srgbClr val="0C172A"/>
    <a:srgbClr val="ECC027"/>
    <a:srgbClr val="2A4687"/>
    <a:srgbClr val="E0E0A4"/>
    <a:srgbClr val="C1D030"/>
    <a:srgbClr val="FAFF00"/>
    <a:srgbClr val="AFB9D3"/>
    <a:srgbClr val="8999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09" autoAdjust="0"/>
    <p:restoredTop sz="90677" autoAdjust="0"/>
  </p:normalViewPr>
  <p:slideViewPr>
    <p:cSldViewPr>
      <p:cViewPr varScale="1">
        <p:scale>
          <a:sx n="85" d="100"/>
          <a:sy n="85" d="100"/>
        </p:scale>
        <p:origin x="1224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93" d="100"/>
          <a:sy n="93" d="100"/>
        </p:scale>
        <p:origin x="-1984" y="-104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Simulations\P-GHBMC-OS\100_NCAP\Post\Weighted%20Injury%20Risk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E:\Simulations\P-GHBMC-OS\100_NCAP\Post\Weighted%20Injury%20Risk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E:\Simulations\P-GHBMC-OS\100_NCAP\Post\Weighted%20Injury%20Risk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E:\Simulations\P-GHBMC-OS\100_NCAP\Post\Weighted%20Injury%20Risk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ubbleChart>
        <c:varyColors val="0"/>
        <c:ser>
          <c:idx val="0"/>
          <c:order val="0"/>
          <c:tx>
            <c:v>Female</c:v>
          </c:tx>
          <c:spPr>
            <a:solidFill>
              <a:srgbClr val="FF0000"/>
            </a:solidFill>
            <a:ln w="25400">
              <a:noFill/>
            </a:ln>
            <a:effectLst/>
          </c:spPr>
          <c:invertIfNegative val="0"/>
          <c:xVal>
            <c:numRef>
              <c:f>Head!$D$52:$D$101</c:f>
              <c:numCache>
                <c:formatCode>0.00</c:formatCode>
                <c:ptCount val="50"/>
                <c:pt idx="0">
                  <c:v>160.40816330000001</c:v>
                </c:pt>
                <c:pt idx="1">
                  <c:v>165.24489800000001</c:v>
                </c:pt>
                <c:pt idx="2">
                  <c:v>163.7938776</c:v>
                </c:pt>
                <c:pt idx="3">
                  <c:v>159.9244898</c:v>
                </c:pt>
                <c:pt idx="4">
                  <c:v>149.76734690000001</c:v>
                </c:pt>
                <c:pt idx="5">
                  <c:v>161.85918369999999</c:v>
                </c:pt>
                <c:pt idx="6">
                  <c:v>153.1530612</c:v>
                </c:pt>
                <c:pt idx="7">
                  <c:v>172.5</c:v>
                </c:pt>
                <c:pt idx="8">
                  <c:v>168.14693879999999</c:v>
                </c:pt>
                <c:pt idx="9">
                  <c:v>162.82653060000001</c:v>
                </c:pt>
                <c:pt idx="10">
                  <c:v>152.66938780000001</c:v>
                </c:pt>
                <c:pt idx="11">
                  <c:v>170.0816327</c:v>
                </c:pt>
                <c:pt idx="12">
                  <c:v>166.2122449</c:v>
                </c:pt>
                <c:pt idx="13">
                  <c:v>148.80000000000001</c:v>
                </c:pt>
                <c:pt idx="14">
                  <c:v>162.3428571</c:v>
                </c:pt>
                <c:pt idx="15">
                  <c:v>158.4734694</c:v>
                </c:pt>
                <c:pt idx="16">
                  <c:v>155.08775510000001</c:v>
                </c:pt>
                <c:pt idx="17">
                  <c:v>164.27755099999999</c:v>
                </c:pt>
                <c:pt idx="18">
                  <c:v>158.95714290000001</c:v>
                </c:pt>
                <c:pt idx="19">
                  <c:v>165.72857139999999</c:v>
                </c:pt>
                <c:pt idx="20">
                  <c:v>171.5326531</c:v>
                </c:pt>
                <c:pt idx="21">
                  <c:v>154.6040816</c:v>
                </c:pt>
                <c:pt idx="22">
                  <c:v>150.7346939</c:v>
                </c:pt>
                <c:pt idx="23">
                  <c:v>169.11428570000001</c:v>
                </c:pt>
                <c:pt idx="24">
                  <c:v>169.59795919999999</c:v>
                </c:pt>
                <c:pt idx="25">
                  <c:v>168.6306122</c:v>
                </c:pt>
                <c:pt idx="26">
                  <c:v>170.56530609999999</c:v>
                </c:pt>
                <c:pt idx="27">
                  <c:v>163.31020409999999</c:v>
                </c:pt>
                <c:pt idx="28">
                  <c:v>157.02244899999999</c:v>
                </c:pt>
                <c:pt idx="29">
                  <c:v>156.05510200000001</c:v>
                </c:pt>
                <c:pt idx="30">
                  <c:v>156.53877550000001</c:v>
                </c:pt>
                <c:pt idx="31">
                  <c:v>167.1795918</c:v>
                </c:pt>
                <c:pt idx="32">
                  <c:v>151.21836730000001</c:v>
                </c:pt>
                <c:pt idx="33">
                  <c:v>172.01632649999999</c:v>
                </c:pt>
                <c:pt idx="34">
                  <c:v>157.98979589999999</c:v>
                </c:pt>
                <c:pt idx="35">
                  <c:v>150.25102039999999</c:v>
                </c:pt>
                <c:pt idx="36">
                  <c:v>164.7612245</c:v>
                </c:pt>
                <c:pt idx="37">
                  <c:v>157.50612240000001</c:v>
                </c:pt>
                <c:pt idx="38">
                  <c:v>149.28367349999999</c:v>
                </c:pt>
                <c:pt idx="39">
                  <c:v>153.63673470000001</c:v>
                </c:pt>
                <c:pt idx="40">
                  <c:v>167.66326530000001</c:v>
                </c:pt>
                <c:pt idx="41">
                  <c:v>160.8918367</c:v>
                </c:pt>
                <c:pt idx="42">
                  <c:v>152.1857143</c:v>
                </c:pt>
                <c:pt idx="43">
                  <c:v>151.70204079999999</c:v>
                </c:pt>
                <c:pt idx="44">
                  <c:v>171.0489796</c:v>
                </c:pt>
                <c:pt idx="45">
                  <c:v>154.12040820000001</c:v>
                </c:pt>
                <c:pt idx="46">
                  <c:v>166.69591840000001</c:v>
                </c:pt>
                <c:pt idx="47">
                  <c:v>159.44081629999999</c:v>
                </c:pt>
                <c:pt idx="48">
                  <c:v>155.57142859999999</c:v>
                </c:pt>
                <c:pt idx="49">
                  <c:v>161.37551020000001</c:v>
                </c:pt>
              </c:numCache>
            </c:numRef>
          </c:xVal>
          <c:yVal>
            <c:numRef>
              <c:f>Head!$L$52:$L$101</c:f>
              <c:numCache>
                <c:formatCode>0.0000</c:formatCode>
                <c:ptCount val="50"/>
                <c:pt idx="0">
                  <c:v>0.37275432657983137</c:v>
                </c:pt>
                <c:pt idx="1">
                  <c:v>0.22209539631370662</c:v>
                </c:pt>
                <c:pt idx="2">
                  <c:v>5.6628779574358558E-2</c:v>
                </c:pt>
                <c:pt idx="3">
                  <c:v>0.13423627108856856</c:v>
                </c:pt>
                <c:pt idx="4">
                  <c:v>0.57768179086378357</c:v>
                </c:pt>
                <c:pt idx="5">
                  <c:v>0.19215620951885734</c:v>
                </c:pt>
                <c:pt idx="6">
                  <c:v>3.458024213502494E-2</c:v>
                </c:pt>
                <c:pt idx="7">
                  <c:v>0.19625551241174194</c:v>
                </c:pt>
                <c:pt idx="8">
                  <c:v>7.8161208815984151E-2</c:v>
                </c:pt>
                <c:pt idx="9">
                  <c:v>5.4909164670350195E-2</c:v>
                </c:pt>
                <c:pt idx="10">
                  <c:v>1.0089751068207193</c:v>
                </c:pt>
                <c:pt idx="11">
                  <c:v>0.12490956758563253</c:v>
                </c:pt>
                <c:pt idx="12">
                  <c:v>6.0182851951042483E-2</c:v>
                </c:pt>
                <c:pt idx="13">
                  <c:v>1.7997235275999834E-2</c:v>
                </c:pt>
                <c:pt idx="14">
                  <c:v>0.58607225983407873</c:v>
                </c:pt>
                <c:pt idx="15">
                  <c:v>0.35412112775830562</c:v>
                </c:pt>
                <c:pt idx="16">
                  <c:v>0.49791227817232209</c:v>
                </c:pt>
                <c:pt idx="17">
                  <c:v>0.18811518181609374</c:v>
                </c:pt>
                <c:pt idx="18">
                  <c:v>0.2700598641121767</c:v>
                </c:pt>
                <c:pt idx="19">
                  <c:v>7.8161208815984151E-2</c:v>
                </c:pt>
                <c:pt idx="20">
                  <c:v>0.17252641869082852</c:v>
                </c:pt>
                <c:pt idx="21">
                  <c:v>3.1063007920017014E-2</c:v>
                </c:pt>
                <c:pt idx="22">
                  <c:v>3.2204986124584598E-2</c:v>
                </c:pt>
                <c:pt idx="23">
                  <c:v>6.5807917607798166E-2</c:v>
                </c:pt>
                <c:pt idx="24">
                  <c:v>8.036834534998058E-2</c:v>
                </c:pt>
                <c:pt idx="25">
                  <c:v>0.22209539631370662</c:v>
                </c:pt>
                <c:pt idx="26">
                  <c:v>7.8161208815984151E-2</c:v>
                </c:pt>
                <c:pt idx="27">
                  <c:v>0.11894670749202602</c:v>
                </c:pt>
                <c:pt idx="28">
                  <c:v>3.9708903276640117E-2</c:v>
                </c:pt>
                <c:pt idx="29">
                  <c:v>5.1582485421537295E-2</c:v>
                </c:pt>
                <c:pt idx="30">
                  <c:v>0.20890671507715364</c:v>
                </c:pt>
                <c:pt idx="31">
                  <c:v>7.3875803235419452E-2</c:v>
                </c:pt>
                <c:pt idx="32">
                  <c:v>6.9759238565699141E-2</c:v>
                </c:pt>
                <c:pt idx="33">
                  <c:v>5.8386522799525185E-2</c:v>
                </c:pt>
                <c:pt idx="34">
                  <c:v>6.5807917607798166E-2</c:v>
                </c:pt>
                <c:pt idx="35">
                  <c:v>2.1207280909714049E-2</c:v>
                </c:pt>
                <c:pt idx="36">
                  <c:v>0.16142843248438948</c:v>
                </c:pt>
                <c:pt idx="37">
                  <c:v>0.31869913544905631</c:v>
                </c:pt>
                <c:pt idx="38">
                  <c:v>3.9708903276640117E-2</c:v>
                </c:pt>
                <c:pt idx="39">
                  <c:v>0.52892339214603445</c:v>
                </c:pt>
                <c:pt idx="40">
                  <c:v>0.1802064763534259</c:v>
                </c:pt>
                <c:pt idx="41">
                  <c:v>0.13107583305121975</c:v>
                </c:pt>
                <c:pt idx="42">
                  <c:v>0.90653293169757243</c:v>
                </c:pt>
                <c:pt idx="43">
                  <c:v>6.0182851951042483E-2</c:v>
                </c:pt>
                <c:pt idx="44">
                  <c:v>0.39857154620966767</c:v>
                </c:pt>
                <c:pt idx="45">
                  <c:v>0.69273242176963523</c:v>
                </c:pt>
                <c:pt idx="46">
                  <c:v>8.9636813651805855E-2</c:v>
                </c:pt>
                <c:pt idx="47">
                  <c:v>8.7252824415094021E-2</c:v>
                </c:pt>
                <c:pt idx="48">
                  <c:v>0.1802064763534259</c:v>
                </c:pt>
                <c:pt idx="49">
                  <c:v>0.10224518653924621</c:v>
                </c:pt>
              </c:numCache>
            </c:numRef>
          </c:yVal>
          <c:bubbleSize>
            <c:numRef>
              <c:f>Head!$N$52:$N$101</c:f>
              <c:numCache>
                <c:formatCode>0.0000</c:formatCode>
                <c:ptCount val="50"/>
                <c:pt idx="0">
                  <c:v>3.2206677585490902E-2</c:v>
                </c:pt>
                <c:pt idx="1">
                  <c:v>3.3132376214599399E-2</c:v>
                </c:pt>
                <c:pt idx="2">
                  <c:v>1.7302539630294898E-2</c:v>
                </c:pt>
                <c:pt idx="3">
                  <c:v>2.96322657906022E-2</c:v>
                </c:pt>
                <c:pt idx="4">
                  <c:v>1.9355156052319501E-2</c:v>
                </c:pt>
                <c:pt idx="5">
                  <c:v>4.2832533112742099E-2</c:v>
                </c:pt>
                <c:pt idx="6">
                  <c:v>1.9322626889964899E-2</c:v>
                </c:pt>
                <c:pt idx="7">
                  <c:v>1.0902270359760401E-2</c:v>
                </c:pt>
                <c:pt idx="8">
                  <c:v>2.1511472936105201E-2</c:v>
                </c:pt>
                <c:pt idx="9">
                  <c:v>1.60455213575663E-2</c:v>
                </c:pt>
                <c:pt idx="10">
                  <c:v>9.2240105291765597E-3</c:v>
                </c:pt>
                <c:pt idx="11">
                  <c:v>1.52055086704648E-2</c:v>
                </c:pt>
                <c:pt idx="12">
                  <c:v>1.8354198616787099E-2</c:v>
                </c:pt>
                <c:pt idx="13">
                  <c:v>6.0456638388075501E-3</c:v>
                </c:pt>
                <c:pt idx="14">
                  <c:v>1.7737815749597499E-2</c:v>
                </c:pt>
                <c:pt idx="15">
                  <c:v>3.3391341423170198E-2</c:v>
                </c:pt>
                <c:pt idx="16">
                  <c:v>2.2022218157633701E-2</c:v>
                </c:pt>
                <c:pt idx="17">
                  <c:v>2.38662984580248E-2</c:v>
                </c:pt>
                <c:pt idx="18">
                  <c:v>2.2439035580217901E-2</c:v>
                </c:pt>
                <c:pt idx="19">
                  <c:v>1.21519280052574E-2</c:v>
                </c:pt>
                <c:pt idx="20">
                  <c:v>6.1869294103789304E-3</c:v>
                </c:pt>
                <c:pt idx="21">
                  <c:v>1.8676674196616699E-2</c:v>
                </c:pt>
                <c:pt idx="22">
                  <c:v>4.7730513472389203E-3</c:v>
                </c:pt>
                <c:pt idx="23">
                  <c:v>2.0438894496474201E-2</c:v>
                </c:pt>
                <c:pt idx="24">
                  <c:v>1.75995671057338E-2</c:v>
                </c:pt>
                <c:pt idx="25">
                  <c:v>1.7437385614341699E-2</c:v>
                </c:pt>
                <c:pt idx="26">
                  <c:v>2.3758038749009398E-2</c:v>
                </c:pt>
                <c:pt idx="27">
                  <c:v>2.6621789795101301E-2</c:v>
                </c:pt>
                <c:pt idx="28">
                  <c:v>1.71586618196699E-2</c:v>
                </c:pt>
                <c:pt idx="29">
                  <c:v>1.4219833199096799E-2</c:v>
                </c:pt>
                <c:pt idx="30">
                  <c:v>3.6761809421800198E-2</c:v>
                </c:pt>
                <c:pt idx="31">
                  <c:v>2.6218020074536001E-2</c:v>
                </c:pt>
                <c:pt idx="32">
                  <c:v>4.7543429062097096E-3</c:v>
                </c:pt>
                <c:pt idx="33">
                  <c:v>1.88883955048933E-2</c:v>
                </c:pt>
                <c:pt idx="34">
                  <c:v>1.67346768838957E-2</c:v>
                </c:pt>
                <c:pt idx="35">
                  <c:v>6.6639236842888101E-3</c:v>
                </c:pt>
                <c:pt idx="36">
                  <c:v>3.3946692748554698E-2</c:v>
                </c:pt>
                <c:pt idx="37">
                  <c:v>2.8681950205026299E-2</c:v>
                </c:pt>
                <c:pt idx="38">
                  <c:v>2.31554130838839E-2</c:v>
                </c:pt>
                <c:pt idx="39">
                  <c:v>3.2148057876767798E-2</c:v>
                </c:pt>
                <c:pt idx="40">
                  <c:v>1.03987807684891E-2</c:v>
                </c:pt>
                <c:pt idx="41">
                  <c:v>1.86431344811454E-2</c:v>
                </c:pt>
                <c:pt idx="42">
                  <c:v>1.21937443860609E-2</c:v>
                </c:pt>
                <c:pt idx="43">
                  <c:v>1.0205268849524199E-2</c:v>
                </c:pt>
                <c:pt idx="44">
                  <c:v>1.16826933573789E-2</c:v>
                </c:pt>
                <c:pt idx="45">
                  <c:v>3.0292836489994E-2</c:v>
                </c:pt>
                <c:pt idx="46">
                  <c:v>2.16609549782842E-2</c:v>
                </c:pt>
                <c:pt idx="47">
                  <c:v>2.1802831336491801E-2</c:v>
                </c:pt>
                <c:pt idx="48">
                  <c:v>1.4208809437637601E-2</c:v>
                </c:pt>
                <c:pt idx="49">
                  <c:v>3.1405378832892197E-2</c:v>
                </c:pt>
              </c:numCache>
            </c:numRef>
          </c:bubbleSize>
          <c:bubble3D val="1"/>
        </c:ser>
        <c:ser>
          <c:idx val="1"/>
          <c:order val="1"/>
          <c:tx>
            <c:v>Male</c:v>
          </c:tx>
          <c:spPr>
            <a:solidFill>
              <a:srgbClr val="005596"/>
            </a:solidFill>
            <a:ln w="25400">
              <a:noFill/>
            </a:ln>
            <a:effectLst/>
          </c:spPr>
          <c:invertIfNegative val="0"/>
          <c:xVal>
            <c:numRef>
              <c:f>Head!$D$2:$D$51</c:f>
              <c:numCache>
                <c:formatCode>0.00</c:formatCode>
                <c:ptCount val="50"/>
                <c:pt idx="0">
                  <c:v>174.14081630000001</c:v>
                </c:pt>
                <c:pt idx="1">
                  <c:v>179.32448980000001</c:v>
                </c:pt>
                <c:pt idx="2">
                  <c:v>177.7693878</c:v>
                </c:pt>
                <c:pt idx="3">
                  <c:v>173.62244899999999</c:v>
                </c:pt>
                <c:pt idx="4">
                  <c:v>162.7367347</c:v>
                </c:pt>
                <c:pt idx="5">
                  <c:v>175.69591840000001</c:v>
                </c:pt>
                <c:pt idx="6">
                  <c:v>166.3653061</c:v>
                </c:pt>
                <c:pt idx="7">
                  <c:v>187.1</c:v>
                </c:pt>
                <c:pt idx="8">
                  <c:v>182.43469390000001</c:v>
                </c:pt>
                <c:pt idx="9">
                  <c:v>176.73265309999999</c:v>
                </c:pt>
                <c:pt idx="10">
                  <c:v>165.8469388</c:v>
                </c:pt>
                <c:pt idx="11">
                  <c:v>184.50816330000001</c:v>
                </c:pt>
                <c:pt idx="12">
                  <c:v>180.36122449999999</c:v>
                </c:pt>
                <c:pt idx="13">
                  <c:v>161.69999999999999</c:v>
                </c:pt>
                <c:pt idx="14">
                  <c:v>176.2142857</c:v>
                </c:pt>
                <c:pt idx="15">
                  <c:v>172.06734689999999</c:v>
                </c:pt>
                <c:pt idx="16">
                  <c:v>168.43877549999999</c:v>
                </c:pt>
                <c:pt idx="17">
                  <c:v>178.2877551</c:v>
                </c:pt>
                <c:pt idx="18">
                  <c:v>172.58571430000001</c:v>
                </c:pt>
                <c:pt idx="19">
                  <c:v>179.8428571</c:v>
                </c:pt>
                <c:pt idx="20">
                  <c:v>186.06326530000001</c:v>
                </c:pt>
                <c:pt idx="21">
                  <c:v>167.9204082</c:v>
                </c:pt>
                <c:pt idx="22">
                  <c:v>163.77346940000001</c:v>
                </c:pt>
                <c:pt idx="23">
                  <c:v>183.4714286</c:v>
                </c:pt>
                <c:pt idx="24">
                  <c:v>183.98979589999999</c:v>
                </c:pt>
                <c:pt idx="25">
                  <c:v>182.95306120000001</c:v>
                </c:pt>
                <c:pt idx="26">
                  <c:v>185.0265306</c:v>
                </c:pt>
                <c:pt idx="27">
                  <c:v>177.25102039999999</c:v>
                </c:pt>
                <c:pt idx="28">
                  <c:v>170.51224490000001</c:v>
                </c:pt>
                <c:pt idx="29">
                  <c:v>169.4755102</c:v>
                </c:pt>
                <c:pt idx="30">
                  <c:v>169.99387759999999</c:v>
                </c:pt>
                <c:pt idx="31">
                  <c:v>181.3979592</c:v>
                </c:pt>
                <c:pt idx="32">
                  <c:v>164.2918367</c:v>
                </c:pt>
                <c:pt idx="33">
                  <c:v>186.5816327</c:v>
                </c:pt>
                <c:pt idx="34">
                  <c:v>171.5489796</c:v>
                </c:pt>
                <c:pt idx="35">
                  <c:v>163.25510199999999</c:v>
                </c:pt>
                <c:pt idx="36">
                  <c:v>178.80612239999999</c:v>
                </c:pt>
                <c:pt idx="37">
                  <c:v>171.03061220000001</c:v>
                </c:pt>
                <c:pt idx="38">
                  <c:v>162.21836730000001</c:v>
                </c:pt>
                <c:pt idx="39">
                  <c:v>166.88367349999999</c:v>
                </c:pt>
                <c:pt idx="40">
                  <c:v>181.9163265</c:v>
                </c:pt>
                <c:pt idx="41">
                  <c:v>174.6591837</c:v>
                </c:pt>
                <c:pt idx="42">
                  <c:v>165.32857139999999</c:v>
                </c:pt>
                <c:pt idx="43">
                  <c:v>164.81020409999999</c:v>
                </c:pt>
                <c:pt idx="44">
                  <c:v>185.54489799999999</c:v>
                </c:pt>
                <c:pt idx="45">
                  <c:v>167.40204080000001</c:v>
                </c:pt>
                <c:pt idx="46">
                  <c:v>180.87959179999999</c:v>
                </c:pt>
                <c:pt idx="47">
                  <c:v>173.1040816</c:v>
                </c:pt>
                <c:pt idx="48">
                  <c:v>168.95714290000001</c:v>
                </c:pt>
                <c:pt idx="49">
                  <c:v>175.17755099999999</c:v>
                </c:pt>
              </c:numCache>
            </c:numRef>
          </c:xVal>
          <c:yVal>
            <c:numRef>
              <c:f>Head!$L$2:$L$51</c:f>
              <c:numCache>
                <c:formatCode>0.0000</c:formatCode>
                <c:ptCount val="50"/>
                <c:pt idx="0">
                  <c:v>0.10224518653924621</c:v>
                </c:pt>
                <c:pt idx="1">
                  <c:v>0.2599644886241031</c:v>
                </c:pt>
                <c:pt idx="2">
                  <c:v>0.23119115421570011</c:v>
                </c:pt>
                <c:pt idx="3">
                  <c:v>0.21763885791876064</c:v>
                </c:pt>
                <c:pt idx="4">
                  <c:v>0.1374487900078171</c:v>
                </c:pt>
                <c:pt idx="5">
                  <c:v>0.31303124869330029</c:v>
                </c:pt>
                <c:pt idx="6">
                  <c:v>5.4909164670350195E-2</c:v>
                </c:pt>
                <c:pt idx="7">
                  <c:v>0.31869913544905631</c:v>
                </c:pt>
                <c:pt idx="8">
                  <c:v>0.18811518181609374</c:v>
                </c:pt>
                <c:pt idx="9">
                  <c:v>0.1650719902160383</c:v>
                </c:pt>
                <c:pt idx="10">
                  <c:v>0.10761788727772952</c:v>
                </c:pt>
                <c:pt idx="11">
                  <c:v>0.40520134847630335</c:v>
                </c:pt>
                <c:pt idx="12">
                  <c:v>0.32443390480448536</c:v>
                </c:pt>
                <c:pt idx="13">
                  <c:v>0.11318393210261633</c:v>
                </c:pt>
                <c:pt idx="14">
                  <c:v>0.12190291861167814</c:v>
                </c:pt>
                <c:pt idx="15">
                  <c:v>8.2619031413828606E-2</c:v>
                </c:pt>
                <c:pt idx="16">
                  <c:v>4.6866945650428767E-2</c:v>
                </c:pt>
                <c:pt idx="17">
                  <c:v>0.1802064763534259</c:v>
                </c:pt>
                <c:pt idx="18">
                  <c:v>0.22661271285050991</c:v>
                </c:pt>
                <c:pt idx="19">
                  <c:v>0.40520134847630335</c:v>
                </c:pt>
                <c:pt idx="20">
                  <c:v>0.52105923832672618</c:v>
                </c:pt>
                <c:pt idx="21">
                  <c:v>0.11894670749202602</c:v>
                </c:pt>
                <c:pt idx="22">
                  <c:v>0.12190291861167814</c:v>
                </c:pt>
                <c:pt idx="23">
                  <c:v>0.69273242176963523</c:v>
                </c:pt>
                <c:pt idx="24">
                  <c:v>0.1650719902160383</c:v>
                </c:pt>
                <c:pt idx="25">
                  <c:v>0.27520357007895807</c:v>
                </c:pt>
                <c:pt idx="26">
                  <c:v>0.3074299490781266</c:v>
                </c:pt>
                <c:pt idx="27">
                  <c:v>0.26498027743153157</c:v>
                </c:pt>
                <c:pt idx="28">
                  <c:v>6.9759238565699141E-2</c:v>
                </c:pt>
                <c:pt idx="29">
                  <c:v>0.10224518653924621</c:v>
                </c:pt>
                <c:pt idx="30">
                  <c:v>0.13423627108856856</c:v>
                </c:pt>
                <c:pt idx="31">
                  <c:v>0.14071379500800935</c:v>
                </c:pt>
                <c:pt idx="32">
                  <c:v>6.2018223764106366E-2</c:v>
                </c:pt>
                <c:pt idx="33">
                  <c:v>0.37275432657983137</c:v>
                </c:pt>
                <c:pt idx="34">
                  <c:v>8.2619031413828606E-2</c:v>
                </c:pt>
                <c:pt idx="35">
                  <c:v>0.14740287259830256</c:v>
                </c:pt>
                <c:pt idx="36">
                  <c:v>0.1802064763534259</c:v>
                </c:pt>
                <c:pt idx="37">
                  <c:v>9.2066116923356284E-2</c:v>
                </c:pt>
                <c:pt idx="38">
                  <c:v>0.13107583305121975</c:v>
                </c:pt>
                <c:pt idx="39">
                  <c:v>8.4913710458073138E-2</c:v>
                </c:pt>
                <c:pt idx="40">
                  <c:v>0.47542910839682334</c:v>
                </c:pt>
                <c:pt idx="41">
                  <c:v>0.19215620951885734</c:v>
                </c:pt>
                <c:pt idx="42">
                  <c:v>9.2066116923356284E-2</c:v>
                </c:pt>
                <c:pt idx="43">
                  <c:v>5.3227219673211201E-2</c:v>
                </c:pt>
                <c:pt idx="44">
                  <c:v>0.16877119106268776</c:v>
                </c:pt>
                <c:pt idx="45">
                  <c:v>8.4913710458073138E-2</c:v>
                </c:pt>
                <c:pt idx="46">
                  <c:v>0.32443390480448536</c:v>
                </c:pt>
                <c:pt idx="47">
                  <c:v>0.14071379500800935</c:v>
                </c:pt>
                <c:pt idx="48">
                  <c:v>4.6866945650428767E-2</c:v>
                </c:pt>
                <c:pt idx="49">
                  <c:v>0.28041171388773312</c:v>
                </c:pt>
              </c:numCache>
            </c:numRef>
          </c:yVal>
          <c:bubbleSize>
            <c:numRef>
              <c:f>Head!$N$2:$N$51</c:f>
              <c:numCache>
                <c:formatCode>0.0000</c:formatCode>
                <c:ptCount val="50"/>
                <c:pt idx="0">
                  <c:v>2.797819777449E-2</c:v>
                </c:pt>
                <c:pt idx="1">
                  <c:v>2.8166531514027E-2</c:v>
                </c:pt>
                <c:pt idx="2">
                  <c:v>1.59904923020944E-2</c:v>
                </c:pt>
                <c:pt idx="3">
                  <c:v>3.3214513568574702E-2</c:v>
                </c:pt>
                <c:pt idx="4">
                  <c:v>2.09954837724327E-2</c:v>
                </c:pt>
                <c:pt idx="5">
                  <c:v>4.6284557561716601E-2</c:v>
                </c:pt>
                <c:pt idx="6">
                  <c:v>1.8885574041165001E-2</c:v>
                </c:pt>
                <c:pt idx="7">
                  <c:v>1.25363924462252E-2</c:v>
                </c:pt>
                <c:pt idx="8">
                  <c:v>2.65364714776502E-2</c:v>
                </c:pt>
                <c:pt idx="9">
                  <c:v>1.3811772849356399E-2</c:v>
                </c:pt>
                <c:pt idx="10">
                  <c:v>7.9929929188261202E-3</c:v>
                </c:pt>
                <c:pt idx="11">
                  <c:v>1.4943124799256099E-2</c:v>
                </c:pt>
                <c:pt idx="12">
                  <c:v>1.7986612665046899E-2</c:v>
                </c:pt>
                <c:pt idx="13">
                  <c:v>6.1434830838598799E-3</c:v>
                </c:pt>
                <c:pt idx="14">
                  <c:v>1.4314914745838301E-2</c:v>
                </c:pt>
                <c:pt idx="15">
                  <c:v>3.1243811820396199E-2</c:v>
                </c:pt>
                <c:pt idx="16">
                  <c:v>2.2842501983577401E-2</c:v>
                </c:pt>
                <c:pt idx="17">
                  <c:v>1.7689681025782202E-2</c:v>
                </c:pt>
                <c:pt idx="18">
                  <c:v>2.3306218144847901E-2</c:v>
                </c:pt>
                <c:pt idx="19">
                  <c:v>1.13728559004141E-2</c:v>
                </c:pt>
                <c:pt idx="20">
                  <c:v>5.6523640367764499E-3</c:v>
                </c:pt>
                <c:pt idx="21">
                  <c:v>1.78267879889282E-2</c:v>
                </c:pt>
                <c:pt idx="22">
                  <c:v>4.4068781586319898E-3</c:v>
                </c:pt>
                <c:pt idx="23">
                  <c:v>2.2585091852334101E-2</c:v>
                </c:pt>
                <c:pt idx="24">
                  <c:v>2.0959378799687501E-2</c:v>
                </c:pt>
                <c:pt idx="25">
                  <c:v>1.5643577772180801E-2</c:v>
                </c:pt>
                <c:pt idx="26">
                  <c:v>2.0603831607938199E-2</c:v>
                </c:pt>
                <c:pt idx="27">
                  <c:v>2.7426436013118598E-2</c:v>
                </c:pt>
                <c:pt idx="28">
                  <c:v>1.5888066960238399E-2</c:v>
                </c:pt>
                <c:pt idx="29">
                  <c:v>1.6184927886183299E-2</c:v>
                </c:pt>
                <c:pt idx="30">
                  <c:v>4.4128716346818198E-2</c:v>
                </c:pt>
                <c:pt idx="31">
                  <c:v>2.36762968098654E-2</c:v>
                </c:pt>
                <c:pt idx="32">
                  <c:v>4.4051976392812603E-3</c:v>
                </c:pt>
                <c:pt idx="33">
                  <c:v>1.9982678676095999E-2</c:v>
                </c:pt>
                <c:pt idx="34">
                  <c:v>1.71300700812425E-2</c:v>
                </c:pt>
                <c:pt idx="35">
                  <c:v>6.55524065522692E-3</c:v>
                </c:pt>
                <c:pt idx="36">
                  <c:v>3.1487773490113502E-2</c:v>
                </c:pt>
                <c:pt idx="37">
                  <c:v>3.3254468529484202E-2</c:v>
                </c:pt>
                <c:pt idx="38">
                  <c:v>2.37729044157814E-2</c:v>
                </c:pt>
                <c:pt idx="39">
                  <c:v>3.3648713882458402E-2</c:v>
                </c:pt>
                <c:pt idx="40">
                  <c:v>8.9945181990053504E-3</c:v>
                </c:pt>
                <c:pt idx="41">
                  <c:v>1.8923660847213E-2</c:v>
                </c:pt>
                <c:pt idx="42">
                  <c:v>1.13225262957722E-2</c:v>
                </c:pt>
                <c:pt idx="43">
                  <c:v>9.7751819381014602E-3</c:v>
                </c:pt>
                <c:pt idx="44">
                  <c:v>9.8367545855493101E-3</c:v>
                </c:pt>
                <c:pt idx="45">
                  <c:v>2.6912640248656299E-2</c:v>
                </c:pt>
                <c:pt idx="46">
                  <c:v>1.8010408082246899E-2</c:v>
                </c:pt>
                <c:pt idx="47">
                  <c:v>2.8628047164762398E-2</c:v>
                </c:pt>
                <c:pt idx="48">
                  <c:v>1.74904018866857E-2</c:v>
                </c:pt>
                <c:pt idx="49">
                  <c:v>3.2650274754045597E-2</c:v>
                </c:pt>
              </c:numCache>
            </c:numRef>
          </c:bubbleSize>
          <c:bubble3D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30"/>
        <c:showNegBubbles val="0"/>
        <c:axId val="-333647408"/>
        <c:axId val="-333646864"/>
      </c:bubbleChart>
      <c:valAx>
        <c:axId val="-333647408"/>
        <c:scaling>
          <c:orientation val="minMax"/>
          <c:max val="188"/>
          <c:min val="148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vert="horz"/>
              <a:lstStyle/>
              <a:p>
                <a:pPr>
                  <a:defRPr sz="1400"/>
                </a:pPr>
                <a:r>
                  <a:rPr lang="en-US" sz="1400"/>
                  <a:t>Stature (cm)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1050"/>
            </a:pPr>
            <a:endParaRPr lang="en-US"/>
          </a:p>
        </c:txPr>
        <c:crossAx val="-333646864"/>
        <c:crosses val="autoZero"/>
        <c:crossBetween val="midCat"/>
      </c:valAx>
      <c:valAx>
        <c:axId val="-333646864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 dirty="0" smtClean="0"/>
                  <a:t>Injury </a:t>
                </a:r>
                <a:r>
                  <a:rPr lang="en-US" sz="1400" dirty="0"/>
                  <a:t>risk (%)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0.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1050"/>
            </a:pPr>
            <a:endParaRPr lang="en-US"/>
          </a:p>
        </c:txPr>
        <c:crossAx val="-33364740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ubbleChart>
        <c:varyColors val="0"/>
        <c:ser>
          <c:idx val="0"/>
          <c:order val="0"/>
          <c:tx>
            <c:v>Female</c:v>
          </c:tx>
          <c:spPr>
            <a:solidFill>
              <a:srgbClr val="FF0000"/>
            </a:solidFill>
            <a:ln w="25400">
              <a:noFill/>
            </a:ln>
            <a:effectLst/>
          </c:spPr>
          <c:invertIfNegative val="0"/>
          <c:xVal>
            <c:numRef>
              <c:f>Thorax!$C$52:$C$101</c:f>
              <c:numCache>
                <c:formatCode>General</c:formatCode>
                <c:ptCount val="50"/>
                <c:pt idx="0">
                  <c:v>61</c:v>
                </c:pt>
                <c:pt idx="1">
                  <c:v>71</c:v>
                </c:pt>
                <c:pt idx="2">
                  <c:v>24</c:v>
                </c:pt>
                <c:pt idx="3">
                  <c:v>59</c:v>
                </c:pt>
                <c:pt idx="4">
                  <c:v>23</c:v>
                </c:pt>
                <c:pt idx="5">
                  <c:v>22</c:v>
                </c:pt>
                <c:pt idx="6">
                  <c:v>36</c:v>
                </c:pt>
                <c:pt idx="7">
                  <c:v>63</c:v>
                </c:pt>
                <c:pt idx="8">
                  <c:v>30</c:v>
                </c:pt>
                <c:pt idx="9">
                  <c:v>73</c:v>
                </c:pt>
                <c:pt idx="10">
                  <c:v>40</c:v>
                </c:pt>
                <c:pt idx="11">
                  <c:v>33</c:v>
                </c:pt>
                <c:pt idx="12">
                  <c:v>38</c:v>
                </c:pt>
                <c:pt idx="13">
                  <c:v>29</c:v>
                </c:pt>
                <c:pt idx="14">
                  <c:v>54</c:v>
                </c:pt>
                <c:pt idx="15">
                  <c:v>45</c:v>
                </c:pt>
                <c:pt idx="16">
                  <c:v>73</c:v>
                </c:pt>
                <c:pt idx="17">
                  <c:v>41</c:v>
                </c:pt>
                <c:pt idx="18">
                  <c:v>77</c:v>
                </c:pt>
                <c:pt idx="19">
                  <c:v>61</c:v>
                </c:pt>
                <c:pt idx="20">
                  <c:v>67</c:v>
                </c:pt>
                <c:pt idx="21">
                  <c:v>56</c:v>
                </c:pt>
                <c:pt idx="22">
                  <c:v>66</c:v>
                </c:pt>
                <c:pt idx="23">
                  <c:v>75</c:v>
                </c:pt>
                <c:pt idx="24">
                  <c:v>21</c:v>
                </c:pt>
                <c:pt idx="25">
                  <c:v>44</c:v>
                </c:pt>
                <c:pt idx="26">
                  <c:v>43</c:v>
                </c:pt>
                <c:pt idx="27">
                  <c:v>64</c:v>
                </c:pt>
                <c:pt idx="28">
                  <c:v>56</c:v>
                </c:pt>
                <c:pt idx="29">
                  <c:v>26</c:v>
                </c:pt>
                <c:pt idx="30">
                  <c:v>38</c:v>
                </c:pt>
                <c:pt idx="31">
                  <c:v>47</c:v>
                </c:pt>
                <c:pt idx="32">
                  <c:v>69</c:v>
                </c:pt>
                <c:pt idx="33">
                  <c:v>51</c:v>
                </c:pt>
                <c:pt idx="34">
                  <c:v>28</c:v>
                </c:pt>
                <c:pt idx="35">
                  <c:v>27</c:v>
                </c:pt>
                <c:pt idx="36">
                  <c:v>34</c:v>
                </c:pt>
                <c:pt idx="37">
                  <c:v>57</c:v>
                </c:pt>
                <c:pt idx="38">
                  <c:v>50</c:v>
                </c:pt>
                <c:pt idx="39">
                  <c:v>36</c:v>
                </c:pt>
                <c:pt idx="40">
                  <c:v>65</c:v>
                </c:pt>
                <c:pt idx="41">
                  <c:v>68</c:v>
                </c:pt>
                <c:pt idx="42">
                  <c:v>78</c:v>
                </c:pt>
                <c:pt idx="43">
                  <c:v>77</c:v>
                </c:pt>
                <c:pt idx="44">
                  <c:v>47</c:v>
                </c:pt>
                <c:pt idx="45">
                  <c:v>49</c:v>
                </c:pt>
                <c:pt idx="46">
                  <c:v>52</c:v>
                </c:pt>
                <c:pt idx="47">
                  <c:v>20</c:v>
                </c:pt>
                <c:pt idx="48">
                  <c:v>80</c:v>
                </c:pt>
                <c:pt idx="49">
                  <c:v>31</c:v>
                </c:pt>
              </c:numCache>
            </c:numRef>
          </c:xVal>
          <c:yVal>
            <c:numRef>
              <c:f>Thorax!$M$52:$M$101</c:f>
              <c:numCache>
                <c:formatCode>0.000</c:formatCode>
                <c:ptCount val="50"/>
                <c:pt idx="0">
                  <c:v>20.717223631470738</c:v>
                </c:pt>
                <c:pt idx="1">
                  <c:v>34.335203410836407</c:v>
                </c:pt>
                <c:pt idx="2">
                  <c:v>10.522053495468709</c:v>
                </c:pt>
                <c:pt idx="3">
                  <c:v>32.398401964642218</c:v>
                </c:pt>
                <c:pt idx="4">
                  <c:v>5.2381674735535411</c:v>
                </c:pt>
                <c:pt idx="5">
                  <c:v>10.652697597370301</c:v>
                </c:pt>
                <c:pt idx="6">
                  <c:v>17.495189864081812</c:v>
                </c:pt>
                <c:pt idx="7">
                  <c:v>30.170952059419971</c:v>
                </c:pt>
                <c:pt idx="8">
                  <c:v>7.8327825329791514</c:v>
                </c:pt>
                <c:pt idx="9">
                  <c:v>48.755841842728728</c:v>
                </c:pt>
                <c:pt idx="10">
                  <c:v>11.459958315301121</c:v>
                </c:pt>
                <c:pt idx="11">
                  <c:v>12.367795104353936</c:v>
                </c:pt>
                <c:pt idx="12">
                  <c:v>12.508699741863492</c:v>
                </c:pt>
                <c:pt idx="13">
                  <c:v>11.38239564602643</c:v>
                </c:pt>
                <c:pt idx="14">
                  <c:v>23.494567265645198</c:v>
                </c:pt>
                <c:pt idx="15">
                  <c:v>13.842363311087977</c:v>
                </c:pt>
                <c:pt idx="16">
                  <c:v>51.819412157565779</c:v>
                </c:pt>
                <c:pt idx="17">
                  <c:v>18.800266982253039</c:v>
                </c:pt>
                <c:pt idx="18">
                  <c:v>55.755174839936608</c:v>
                </c:pt>
                <c:pt idx="19">
                  <c:v>28.732220491970434</c:v>
                </c:pt>
                <c:pt idx="20">
                  <c:v>41.102704364975253</c:v>
                </c:pt>
                <c:pt idx="21">
                  <c:v>30.665145349426311</c:v>
                </c:pt>
                <c:pt idx="22">
                  <c:v>22.877614244850118</c:v>
                </c:pt>
                <c:pt idx="23">
                  <c:v>42.686723808871953</c:v>
                </c:pt>
                <c:pt idx="24">
                  <c:v>5.665677972469541</c:v>
                </c:pt>
                <c:pt idx="25">
                  <c:v>16.969343668943047</c:v>
                </c:pt>
                <c:pt idx="26">
                  <c:v>15.788831358086824</c:v>
                </c:pt>
                <c:pt idx="27">
                  <c:v>30.392613477820547</c:v>
                </c:pt>
                <c:pt idx="28">
                  <c:v>27.476263719436055</c:v>
                </c:pt>
                <c:pt idx="29">
                  <c:v>11.317993242392578</c:v>
                </c:pt>
                <c:pt idx="30">
                  <c:v>16.54574461946704</c:v>
                </c:pt>
                <c:pt idx="31">
                  <c:v>15.670453375899573</c:v>
                </c:pt>
                <c:pt idx="32">
                  <c:v>28.499598260459518</c:v>
                </c:pt>
                <c:pt idx="33">
                  <c:v>14.921229461315011</c:v>
                </c:pt>
                <c:pt idx="34">
                  <c:v>10.476680119224236</c:v>
                </c:pt>
                <c:pt idx="35">
                  <c:v>9.8515762624470824</c:v>
                </c:pt>
                <c:pt idx="36">
                  <c:v>14.369970135162207</c:v>
                </c:pt>
                <c:pt idx="37">
                  <c:v>34.239352637038998</c:v>
                </c:pt>
                <c:pt idx="38">
                  <c:v>32.645004372218978</c:v>
                </c:pt>
                <c:pt idx="39">
                  <c:v>9.7287669540602444</c:v>
                </c:pt>
                <c:pt idx="40">
                  <c:v>43.07510254595406</c:v>
                </c:pt>
                <c:pt idx="41">
                  <c:v>41.6728100675859</c:v>
                </c:pt>
                <c:pt idx="42">
                  <c:v>41.016838524817544</c:v>
                </c:pt>
                <c:pt idx="43">
                  <c:v>45.313800649922129</c:v>
                </c:pt>
                <c:pt idx="44">
                  <c:v>25.048554731114436</c:v>
                </c:pt>
                <c:pt idx="45">
                  <c:v>15.865753933956489</c:v>
                </c:pt>
                <c:pt idx="46">
                  <c:v>23.145849433966628</c:v>
                </c:pt>
                <c:pt idx="47">
                  <c:v>7.4946640011379486</c:v>
                </c:pt>
                <c:pt idx="48">
                  <c:v>59.816646513064434</c:v>
                </c:pt>
                <c:pt idx="49">
                  <c:v>11.607411789174996</c:v>
                </c:pt>
              </c:numCache>
            </c:numRef>
          </c:yVal>
          <c:bubbleSize>
            <c:numRef>
              <c:f>Thorax!$N$52:$N$101</c:f>
              <c:numCache>
                <c:formatCode>0.0000</c:formatCode>
                <c:ptCount val="50"/>
                <c:pt idx="0">
                  <c:v>3.2206677585490902E-2</c:v>
                </c:pt>
                <c:pt idx="1">
                  <c:v>3.3132376214599399E-2</c:v>
                </c:pt>
                <c:pt idx="2">
                  <c:v>1.7302539630294898E-2</c:v>
                </c:pt>
                <c:pt idx="3">
                  <c:v>2.96322657906022E-2</c:v>
                </c:pt>
                <c:pt idx="4">
                  <c:v>1.9355156052319501E-2</c:v>
                </c:pt>
                <c:pt idx="5">
                  <c:v>4.2832533112742099E-2</c:v>
                </c:pt>
                <c:pt idx="6">
                  <c:v>1.9322626889964899E-2</c:v>
                </c:pt>
                <c:pt idx="7">
                  <c:v>1.0902270359760401E-2</c:v>
                </c:pt>
                <c:pt idx="8">
                  <c:v>2.1511472936105201E-2</c:v>
                </c:pt>
                <c:pt idx="9">
                  <c:v>1.60455213575663E-2</c:v>
                </c:pt>
                <c:pt idx="10">
                  <c:v>9.2240105291765597E-3</c:v>
                </c:pt>
                <c:pt idx="11">
                  <c:v>1.52055086704648E-2</c:v>
                </c:pt>
                <c:pt idx="12">
                  <c:v>1.8354198616787099E-2</c:v>
                </c:pt>
                <c:pt idx="13">
                  <c:v>6.0456638388075501E-3</c:v>
                </c:pt>
                <c:pt idx="14">
                  <c:v>1.7737815749597499E-2</c:v>
                </c:pt>
                <c:pt idx="15">
                  <c:v>3.3391341423170198E-2</c:v>
                </c:pt>
                <c:pt idx="16">
                  <c:v>2.2022218157633701E-2</c:v>
                </c:pt>
                <c:pt idx="17">
                  <c:v>2.38662984580248E-2</c:v>
                </c:pt>
                <c:pt idx="18">
                  <c:v>2.2439035580217901E-2</c:v>
                </c:pt>
                <c:pt idx="19">
                  <c:v>1.21519280052574E-2</c:v>
                </c:pt>
                <c:pt idx="20">
                  <c:v>6.1869294103789304E-3</c:v>
                </c:pt>
                <c:pt idx="21">
                  <c:v>1.8676674196616699E-2</c:v>
                </c:pt>
                <c:pt idx="22">
                  <c:v>4.7730513472389203E-3</c:v>
                </c:pt>
                <c:pt idx="23">
                  <c:v>2.0438894496474201E-2</c:v>
                </c:pt>
                <c:pt idx="24">
                  <c:v>1.75995671057338E-2</c:v>
                </c:pt>
                <c:pt idx="25">
                  <c:v>1.7437385614341699E-2</c:v>
                </c:pt>
                <c:pt idx="26">
                  <c:v>2.3758038749009398E-2</c:v>
                </c:pt>
                <c:pt idx="27">
                  <c:v>2.6621789795101301E-2</c:v>
                </c:pt>
                <c:pt idx="28">
                  <c:v>1.71586618196699E-2</c:v>
                </c:pt>
                <c:pt idx="29">
                  <c:v>1.4219833199096799E-2</c:v>
                </c:pt>
                <c:pt idx="30">
                  <c:v>3.6761809421800198E-2</c:v>
                </c:pt>
                <c:pt idx="31">
                  <c:v>2.6218020074536001E-2</c:v>
                </c:pt>
                <c:pt idx="32">
                  <c:v>4.7543429062097096E-3</c:v>
                </c:pt>
                <c:pt idx="33">
                  <c:v>1.88883955048933E-2</c:v>
                </c:pt>
                <c:pt idx="34">
                  <c:v>1.67346768838957E-2</c:v>
                </c:pt>
                <c:pt idx="35">
                  <c:v>6.6639236842888101E-3</c:v>
                </c:pt>
                <c:pt idx="36">
                  <c:v>3.3946692748554698E-2</c:v>
                </c:pt>
                <c:pt idx="37">
                  <c:v>2.8681950205026299E-2</c:v>
                </c:pt>
                <c:pt idx="38">
                  <c:v>2.31554130838839E-2</c:v>
                </c:pt>
                <c:pt idx="39">
                  <c:v>3.2148057876767798E-2</c:v>
                </c:pt>
                <c:pt idx="40">
                  <c:v>1.03987807684891E-2</c:v>
                </c:pt>
                <c:pt idx="41">
                  <c:v>1.86431344811454E-2</c:v>
                </c:pt>
                <c:pt idx="42">
                  <c:v>1.21937443860609E-2</c:v>
                </c:pt>
                <c:pt idx="43">
                  <c:v>1.0205268849524199E-2</c:v>
                </c:pt>
                <c:pt idx="44">
                  <c:v>1.16826933573789E-2</c:v>
                </c:pt>
                <c:pt idx="45">
                  <c:v>3.0292836489994E-2</c:v>
                </c:pt>
                <c:pt idx="46">
                  <c:v>2.16609549782842E-2</c:v>
                </c:pt>
                <c:pt idx="47">
                  <c:v>2.1802831336491801E-2</c:v>
                </c:pt>
                <c:pt idx="48">
                  <c:v>1.4208809437637601E-2</c:v>
                </c:pt>
                <c:pt idx="49">
                  <c:v>3.1405378832892197E-2</c:v>
                </c:pt>
              </c:numCache>
            </c:numRef>
          </c:bubbleSize>
          <c:bubble3D val="1"/>
        </c:ser>
        <c:ser>
          <c:idx val="1"/>
          <c:order val="1"/>
          <c:tx>
            <c:v>Male</c:v>
          </c:tx>
          <c:spPr>
            <a:solidFill>
              <a:srgbClr val="005596"/>
            </a:solidFill>
            <a:ln w="25400">
              <a:noFill/>
            </a:ln>
            <a:effectLst/>
          </c:spPr>
          <c:invertIfNegative val="0"/>
          <c:xVal>
            <c:numRef>
              <c:f>Thorax!$C$2:$C$51</c:f>
              <c:numCache>
                <c:formatCode>General</c:formatCode>
                <c:ptCount val="50"/>
                <c:pt idx="0">
                  <c:v>61</c:v>
                </c:pt>
                <c:pt idx="1">
                  <c:v>71</c:v>
                </c:pt>
                <c:pt idx="2">
                  <c:v>24</c:v>
                </c:pt>
                <c:pt idx="3">
                  <c:v>59</c:v>
                </c:pt>
                <c:pt idx="4">
                  <c:v>23</c:v>
                </c:pt>
                <c:pt idx="5">
                  <c:v>22</c:v>
                </c:pt>
                <c:pt idx="6">
                  <c:v>36</c:v>
                </c:pt>
                <c:pt idx="7">
                  <c:v>63</c:v>
                </c:pt>
                <c:pt idx="8">
                  <c:v>30</c:v>
                </c:pt>
                <c:pt idx="9">
                  <c:v>73</c:v>
                </c:pt>
                <c:pt idx="10">
                  <c:v>40</c:v>
                </c:pt>
                <c:pt idx="11">
                  <c:v>33</c:v>
                </c:pt>
                <c:pt idx="12">
                  <c:v>38</c:v>
                </c:pt>
                <c:pt idx="13">
                  <c:v>29</c:v>
                </c:pt>
                <c:pt idx="14">
                  <c:v>54</c:v>
                </c:pt>
                <c:pt idx="15">
                  <c:v>45</c:v>
                </c:pt>
                <c:pt idx="16">
                  <c:v>73</c:v>
                </c:pt>
                <c:pt idx="17">
                  <c:v>41</c:v>
                </c:pt>
                <c:pt idx="18">
                  <c:v>77</c:v>
                </c:pt>
                <c:pt idx="19">
                  <c:v>61</c:v>
                </c:pt>
                <c:pt idx="20">
                  <c:v>67</c:v>
                </c:pt>
                <c:pt idx="21">
                  <c:v>56</c:v>
                </c:pt>
                <c:pt idx="22">
                  <c:v>66</c:v>
                </c:pt>
                <c:pt idx="23">
                  <c:v>75</c:v>
                </c:pt>
                <c:pt idx="24">
                  <c:v>21</c:v>
                </c:pt>
                <c:pt idx="25">
                  <c:v>44</c:v>
                </c:pt>
                <c:pt idx="26">
                  <c:v>43</c:v>
                </c:pt>
                <c:pt idx="27">
                  <c:v>64</c:v>
                </c:pt>
                <c:pt idx="28">
                  <c:v>56</c:v>
                </c:pt>
                <c:pt idx="29">
                  <c:v>26</c:v>
                </c:pt>
                <c:pt idx="30">
                  <c:v>38</c:v>
                </c:pt>
                <c:pt idx="31">
                  <c:v>47</c:v>
                </c:pt>
                <c:pt idx="32">
                  <c:v>69</c:v>
                </c:pt>
                <c:pt idx="33">
                  <c:v>51</c:v>
                </c:pt>
                <c:pt idx="34">
                  <c:v>28</c:v>
                </c:pt>
                <c:pt idx="35">
                  <c:v>27</c:v>
                </c:pt>
                <c:pt idx="36">
                  <c:v>34</c:v>
                </c:pt>
                <c:pt idx="37">
                  <c:v>57</c:v>
                </c:pt>
                <c:pt idx="38">
                  <c:v>50</c:v>
                </c:pt>
                <c:pt idx="39">
                  <c:v>36</c:v>
                </c:pt>
                <c:pt idx="40">
                  <c:v>65</c:v>
                </c:pt>
                <c:pt idx="41">
                  <c:v>68</c:v>
                </c:pt>
                <c:pt idx="42">
                  <c:v>78</c:v>
                </c:pt>
                <c:pt idx="43">
                  <c:v>77</c:v>
                </c:pt>
                <c:pt idx="44">
                  <c:v>47</c:v>
                </c:pt>
                <c:pt idx="45">
                  <c:v>49</c:v>
                </c:pt>
                <c:pt idx="46">
                  <c:v>52</c:v>
                </c:pt>
                <c:pt idx="47">
                  <c:v>20</c:v>
                </c:pt>
                <c:pt idx="48">
                  <c:v>80</c:v>
                </c:pt>
                <c:pt idx="49">
                  <c:v>31</c:v>
                </c:pt>
              </c:numCache>
            </c:numRef>
          </c:xVal>
          <c:yVal>
            <c:numRef>
              <c:f>Thorax!$M$2:$M$51</c:f>
              <c:numCache>
                <c:formatCode>0.000</c:formatCode>
                <c:ptCount val="50"/>
                <c:pt idx="0">
                  <c:v>14.921607420621305</c:v>
                </c:pt>
                <c:pt idx="1">
                  <c:v>21.323802288795584</c:v>
                </c:pt>
                <c:pt idx="2">
                  <c:v>5.1502082943330985</c:v>
                </c:pt>
                <c:pt idx="3">
                  <c:v>9.5889709253101074</c:v>
                </c:pt>
                <c:pt idx="4">
                  <c:v>2.0724486514139757</c:v>
                </c:pt>
                <c:pt idx="5">
                  <c:v>2.8502610122893177</c:v>
                </c:pt>
                <c:pt idx="6">
                  <c:v>4.155159230502635</c:v>
                </c:pt>
                <c:pt idx="7">
                  <c:v>10.657317269781078</c:v>
                </c:pt>
                <c:pt idx="8">
                  <c:v>2.6126904930646444</c:v>
                </c:pt>
                <c:pt idx="9">
                  <c:v>15.70391248081126</c:v>
                </c:pt>
                <c:pt idx="10">
                  <c:v>10.081050702240086</c:v>
                </c:pt>
                <c:pt idx="11">
                  <c:v>4.6616273016450878</c:v>
                </c:pt>
                <c:pt idx="12">
                  <c:v>3.6188520953625818</c:v>
                </c:pt>
                <c:pt idx="13">
                  <c:v>2.5261672823606647</c:v>
                </c:pt>
                <c:pt idx="14">
                  <c:v>9.7214784088296042</c:v>
                </c:pt>
                <c:pt idx="15">
                  <c:v>6.5619933856271144</c:v>
                </c:pt>
                <c:pt idx="16">
                  <c:v>23.275878160172716</c:v>
                </c:pt>
                <c:pt idx="17">
                  <c:v>6.5401731644402687</c:v>
                </c:pt>
                <c:pt idx="18">
                  <c:v>24.653491270111747</c:v>
                </c:pt>
                <c:pt idx="19">
                  <c:v>8.2662968487431794</c:v>
                </c:pt>
                <c:pt idx="20">
                  <c:v>24.384553222930013</c:v>
                </c:pt>
                <c:pt idx="21">
                  <c:v>7.7773095560618</c:v>
                </c:pt>
                <c:pt idx="22">
                  <c:v>11.347047140141905</c:v>
                </c:pt>
                <c:pt idx="23">
                  <c:v>13.258414271071683</c:v>
                </c:pt>
                <c:pt idx="24">
                  <c:v>2.4273700204958266</c:v>
                </c:pt>
                <c:pt idx="25">
                  <c:v>5.143328272266694</c:v>
                </c:pt>
                <c:pt idx="26">
                  <c:v>9.4214745359428811</c:v>
                </c:pt>
                <c:pt idx="27">
                  <c:v>10.495012766382523</c:v>
                </c:pt>
                <c:pt idx="28">
                  <c:v>6.8569752463807765</c:v>
                </c:pt>
                <c:pt idx="29">
                  <c:v>2.4863667234532221</c:v>
                </c:pt>
                <c:pt idx="30">
                  <c:v>3.3961070744985902</c:v>
                </c:pt>
                <c:pt idx="31">
                  <c:v>4.1798627547730529</c:v>
                </c:pt>
                <c:pt idx="32">
                  <c:v>14.486978918153895</c:v>
                </c:pt>
                <c:pt idx="33">
                  <c:v>6.7947291068452129</c:v>
                </c:pt>
                <c:pt idx="34">
                  <c:v>3.0811362566704443</c:v>
                </c:pt>
                <c:pt idx="35">
                  <c:v>2.9274280171681704</c:v>
                </c:pt>
                <c:pt idx="36">
                  <c:v>5.6989655443262448</c:v>
                </c:pt>
                <c:pt idx="37">
                  <c:v>9.6625508526269801</c:v>
                </c:pt>
                <c:pt idx="38">
                  <c:v>9.1708108990988251</c:v>
                </c:pt>
                <c:pt idx="39">
                  <c:v>7.4025675985413848</c:v>
                </c:pt>
                <c:pt idx="40">
                  <c:v>16.973071912926237</c:v>
                </c:pt>
                <c:pt idx="41">
                  <c:v>11.985597937527965</c:v>
                </c:pt>
                <c:pt idx="42">
                  <c:v>32.032789193534391</c:v>
                </c:pt>
                <c:pt idx="43">
                  <c:v>20.107926882765973</c:v>
                </c:pt>
                <c:pt idx="44">
                  <c:v>17.655335410589778</c:v>
                </c:pt>
                <c:pt idx="45">
                  <c:v>13.293085539801993</c:v>
                </c:pt>
                <c:pt idx="46">
                  <c:v>6.1910824402725613</c:v>
                </c:pt>
                <c:pt idx="47">
                  <c:v>1.0851233901696806</c:v>
                </c:pt>
                <c:pt idx="48">
                  <c:v>31.32408555827957</c:v>
                </c:pt>
                <c:pt idx="49">
                  <c:v>3.1280390980258672</c:v>
                </c:pt>
              </c:numCache>
            </c:numRef>
          </c:yVal>
          <c:bubbleSize>
            <c:numRef>
              <c:f>Thorax!$N$2:$N$51</c:f>
              <c:numCache>
                <c:formatCode>0.0000</c:formatCode>
                <c:ptCount val="50"/>
                <c:pt idx="0">
                  <c:v>2.797819777449E-2</c:v>
                </c:pt>
                <c:pt idx="1">
                  <c:v>2.8166531514027E-2</c:v>
                </c:pt>
                <c:pt idx="2">
                  <c:v>1.59904923020944E-2</c:v>
                </c:pt>
                <c:pt idx="3">
                  <c:v>3.3214513568574702E-2</c:v>
                </c:pt>
                <c:pt idx="4">
                  <c:v>2.09954837724327E-2</c:v>
                </c:pt>
                <c:pt idx="5">
                  <c:v>4.6284557561716601E-2</c:v>
                </c:pt>
                <c:pt idx="6">
                  <c:v>1.8885574041165001E-2</c:v>
                </c:pt>
                <c:pt idx="7">
                  <c:v>1.25363924462252E-2</c:v>
                </c:pt>
                <c:pt idx="8">
                  <c:v>2.65364714776502E-2</c:v>
                </c:pt>
                <c:pt idx="9">
                  <c:v>1.3811772849356399E-2</c:v>
                </c:pt>
                <c:pt idx="10">
                  <c:v>7.9929929188261202E-3</c:v>
                </c:pt>
                <c:pt idx="11">
                  <c:v>1.4943124799256099E-2</c:v>
                </c:pt>
                <c:pt idx="12">
                  <c:v>1.7986612665046899E-2</c:v>
                </c:pt>
                <c:pt idx="13">
                  <c:v>6.1434830838598799E-3</c:v>
                </c:pt>
                <c:pt idx="14">
                  <c:v>1.4314914745838301E-2</c:v>
                </c:pt>
                <c:pt idx="15">
                  <c:v>3.1243811820396199E-2</c:v>
                </c:pt>
                <c:pt idx="16">
                  <c:v>2.2842501983577401E-2</c:v>
                </c:pt>
                <c:pt idx="17">
                  <c:v>1.7689681025782202E-2</c:v>
                </c:pt>
                <c:pt idx="18">
                  <c:v>2.3306218144847901E-2</c:v>
                </c:pt>
                <c:pt idx="19">
                  <c:v>1.13728559004141E-2</c:v>
                </c:pt>
                <c:pt idx="20">
                  <c:v>5.6523640367764499E-3</c:v>
                </c:pt>
                <c:pt idx="21">
                  <c:v>1.78267879889282E-2</c:v>
                </c:pt>
                <c:pt idx="22">
                  <c:v>4.4068781586319898E-3</c:v>
                </c:pt>
                <c:pt idx="23">
                  <c:v>2.2585091852334101E-2</c:v>
                </c:pt>
                <c:pt idx="24">
                  <c:v>2.0959378799687501E-2</c:v>
                </c:pt>
                <c:pt idx="25">
                  <c:v>1.5643577772180801E-2</c:v>
                </c:pt>
                <c:pt idx="26">
                  <c:v>2.0603831607938199E-2</c:v>
                </c:pt>
                <c:pt idx="27">
                  <c:v>2.7426436013118598E-2</c:v>
                </c:pt>
                <c:pt idx="28">
                  <c:v>1.5888066960238399E-2</c:v>
                </c:pt>
                <c:pt idx="29">
                  <c:v>1.6184927886183299E-2</c:v>
                </c:pt>
                <c:pt idx="30">
                  <c:v>4.4128716346818198E-2</c:v>
                </c:pt>
                <c:pt idx="31">
                  <c:v>2.36762968098654E-2</c:v>
                </c:pt>
                <c:pt idx="32">
                  <c:v>4.4051976392812603E-3</c:v>
                </c:pt>
                <c:pt idx="33">
                  <c:v>1.9982678676095999E-2</c:v>
                </c:pt>
                <c:pt idx="34">
                  <c:v>1.71300700812425E-2</c:v>
                </c:pt>
                <c:pt idx="35">
                  <c:v>6.55524065522692E-3</c:v>
                </c:pt>
                <c:pt idx="36">
                  <c:v>3.1487773490113502E-2</c:v>
                </c:pt>
                <c:pt idx="37">
                  <c:v>3.3254468529484202E-2</c:v>
                </c:pt>
                <c:pt idx="38">
                  <c:v>2.37729044157814E-2</c:v>
                </c:pt>
                <c:pt idx="39">
                  <c:v>3.3648713882458402E-2</c:v>
                </c:pt>
                <c:pt idx="40">
                  <c:v>8.9945181990053504E-3</c:v>
                </c:pt>
                <c:pt idx="41">
                  <c:v>1.8923660847213E-2</c:v>
                </c:pt>
                <c:pt idx="42">
                  <c:v>1.13225262957722E-2</c:v>
                </c:pt>
                <c:pt idx="43">
                  <c:v>9.7751819381014602E-3</c:v>
                </c:pt>
                <c:pt idx="44">
                  <c:v>9.8367545855493101E-3</c:v>
                </c:pt>
                <c:pt idx="45">
                  <c:v>2.6912640248656299E-2</c:v>
                </c:pt>
                <c:pt idx="46">
                  <c:v>1.8010408082246899E-2</c:v>
                </c:pt>
                <c:pt idx="47">
                  <c:v>2.8628047164762398E-2</c:v>
                </c:pt>
                <c:pt idx="48">
                  <c:v>1.74904018866857E-2</c:v>
                </c:pt>
                <c:pt idx="49">
                  <c:v>3.2650274754045597E-2</c:v>
                </c:pt>
              </c:numCache>
            </c:numRef>
          </c:bubbleSize>
          <c:bubble3D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30"/>
        <c:showNegBubbles val="0"/>
        <c:axId val="-364590896"/>
        <c:axId val="-364588176"/>
      </c:bubbleChart>
      <c:valAx>
        <c:axId val="-364590896"/>
        <c:scaling>
          <c:orientation val="minMax"/>
          <c:max val="79"/>
          <c:min val="19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vert="horz"/>
              <a:lstStyle/>
              <a:p>
                <a:pPr>
                  <a:defRPr sz="1400"/>
                </a:pPr>
                <a:r>
                  <a:rPr lang="en-US" sz="1400"/>
                  <a:t>Age (YO)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-364588176"/>
        <c:crosses val="autoZero"/>
        <c:crossBetween val="midCat"/>
      </c:valAx>
      <c:valAx>
        <c:axId val="-364588176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 dirty="0" smtClean="0"/>
                  <a:t>Injury </a:t>
                </a:r>
                <a:r>
                  <a:rPr lang="en-US" sz="1400" dirty="0"/>
                  <a:t>risk (%)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-36459089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ubbleChart>
        <c:varyColors val="0"/>
        <c:ser>
          <c:idx val="0"/>
          <c:order val="0"/>
          <c:tx>
            <c:v>Female</c:v>
          </c:tx>
          <c:spPr>
            <a:solidFill>
              <a:srgbClr val="FF0000"/>
            </a:solidFill>
            <a:ln w="25400">
              <a:noFill/>
            </a:ln>
            <a:effectLst/>
          </c:spPr>
          <c:invertIfNegative val="0"/>
          <c:xVal>
            <c:numRef>
              <c:f>Thorax!$D$52:$D$101</c:f>
              <c:numCache>
                <c:formatCode>0.00</c:formatCode>
                <c:ptCount val="50"/>
                <c:pt idx="0">
                  <c:v>160.40816330000001</c:v>
                </c:pt>
                <c:pt idx="1">
                  <c:v>165.24489800000001</c:v>
                </c:pt>
                <c:pt idx="2">
                  <c:v>163.7938776</c:v>
                </c:pt>
                <c:pt idx="3">
                  <c:v>159.9244898</c:v>
                </c:pt>
                <c:pt idx="4">
                  <c:v>149.76734690000001</c:v>
                </c:pt>
                <c:pt idx="5">
                  <c:v>161.85918369999999</c:v>
                </c:pt>
                <c:pt idx="6">
                  <c:v>153.1530612</c:v>
                </c:pt>
                <c:pt idx="7">
                  <c:v>172.5</c:v>
                </c:pt>
                <c:pt idx="8">
                  <c:v>168.14693879999999</c:v>
                </c:pt>
                <c:pt idx="9">
                  <c:v>162.82653060000001</c:v>
                </c:pt>
                <c:pt idx="10">
                  <c:v>152.66938780000001</c:v>
                </c:pt>
                <c:pt idx="11">
                  <c:v>170.0816327</c:v>
                </c:pt>
                <c:pt idx="12">
                  <c:v>166.2122449</c:v>
                </c:pt>
                <c:pt idx="13">
                  <c:v>148.80000000000001</c:v>
                </c:pt>
                <c:pt idx="14">
                  <c:v>162.3428571</c:v>
                </c:pt>
                <c:pt idx="15">
                  <c:v>158.4734694</c:v>
                </c:pt>
                <c:pt idx="16">
                  <c:v>155.08775510000001</c:v>
                </c:pt>
                <c:pt idx="17">
                  <c:v>164.27755099999999</c:v>
                </c:pt>
                <c:pt idx="18">
                  <c:v>158.95714290000001</c:v>
                </c:pt>
                <c:pt idx="19">
                  <c:v>165.72857139999999</c:v>
                </c:pt>
                <c:pt idx="20">
                  <c:v>171.5326531</c:v>
                </c:pt>
                <c:pt idx="21">
                  <c:v>154.6040816</c:v>
                </c:pt>
                <c:pt idx="22">
                  <c:v>150.7346939</c:v>
                </c:pt>
                <c:pt idx="23">
                  <c:v>169.11428570000001</c:v>
                </c:pt>
                <c:pt idx="24">
                  <c:v>169.59795919999999</c:v>
                </c:pt>
                <c:pt idx="25">
                  <c:v>168.6306122</c:v>
                </c:pt>
                <c:pt idx="26">
                  <c:v>170.56530609999999</c:v>
                </c:pt>
                <c:pt idx="27">
                  <c:v>163.31020409999999</c:v>
                </c:pt>
                <c:pt idx="28">
                  <c:v>157.02244899999999</c:v>
                </c:pt>
                <c:pt idx="29">
                  <c:v>156.05510200000001</c:v>
                </c:pt>
                <c:pt idx="30">
                  <c:v>156.53877550000001</c:v>
                </c:pt>
                <c:pt idx="31">
                  <c:v>167.1795918</c:v>
                </c:pt>
                <c:pt idx="32">
                  <c:v>151.21836730000001</c:v>
                </c:pt>
                <c:pt idx="33">
                  <c:v>172.01632649999999</c:v>
                </c:pt>
                <c:pt idx="34">
                  <c:v>157.98979589999999</c:v>
                </c:pt>
                <c:pt idx="35">
                  <c:v>150.25102039999999</c:v>
                </c:pt>
                <c:pt idx="36">
                  <c:v>164.7612245</c:v>
                </c:pt>
                <c:pt idx="37">
                  <c:v>157.50612240000001</c:v>
                </c:pt>
                <c:pt idx="38">
                  <c:v>149.28367349999999</c:v>
                </c:pt>
                <c:pt idx="39">
                  <c:v>153.63673470000001</c:v>
                </c:pt>
                <c:pt idx="40">
                  <c:v>167.66326530000001</c:v>
                </c:pt>
                <c:pt idx="41">
                  <c:v>160.8918367</c:v>
                </c:pt>
                <c:pt idx="42">
                  <c:v>152.1857143</c:v>
                </c:pt>
                <c:pt idx="43">
                  <c:v>151.70204079999999</c:v>
                </c:pt>
                <c:pt idx="44">
                  <c:v>171.0489796</c:v>
                </c:pt>
                <c:pt idx="45">
                  <c:v>154.12040820000001</c:v>
                </c:pt>
                <c:pt idx="46">
                  <c:v>166.69591840000001</c:v>
                </c:pt>
                <c:pt idx="47">
                  <c:v>159.44081629999999</c:v>
                </c:pt>
                <c:pt idx="48">
                  <c:v>155.57142859999999</c:v>
                </c:pt>
                <c:pt idx="49">
                  <c:v>161.37551020000001</c:v>
                </c:pt>
              </c:numCache>
            </c:numRef>
          </c:xVal>
          <c:yVal>
            <c:numRef>
              <c:f>Thorax!$M$52:$M$101</c:f>
              <c:numCache>
                <c:formatCode>0.000</c:formatCode>
                <c:ptCount val="50"/>
                <c:pt idx="0">
                  <c:v>20.717223631470738</c:v>
                </c:pt>
                <c:pt idx="1">
                  <c:v>34.335203410836407</c:v>
                </c:pt>
                <c:pt idx="2">
                  <c:v>10.522053495468709</c:v>
                </c:pt>
                <c:pt idx="3">
                  <c:v>32.398401964642218</c:v>
                </c:pt>
                <c:pt idx="4">
                  <c:v>5.2381674735535411</c:v>
                </c:pt>
                <c:pt idx="5">
                  <c:v>10.652697597370301</c:v>
                </c:pt>
                <c:pt idx="6">
                  <c:v>17.495189864081812</c:v>
                </c:pt>
                <c:pt idx="7">
                  <c:v>30.170952059419971</c:v>
                </c:pt>
                <c:pt idx="8">
                  <c:v>7.8327825329791514</c:v>
                </c:pt>
                <c:pt idx="9">
                  <c:v>48.755841842728728</c:v>
                </c:pt>
                <c:pt idx="10">
                  <c:v>11.459958315301121</c:v>
                </c:pt>
                <c:pt idx="11">
                  <c:v>12.367795104353936</c:v>
                </c:pt>
                <c:pt idx="12">
                  <c:v>12.508699741863492</c:v>
                </c:pt>
                <c:pt idx="13">
                  <c:v>11.38239564602643</c:v>
                </c:pt>
                <c:pt idx="14">
                  <c:v>23.494567265645198</c:v>
                </c:pt>
                <c:pt idx="15">
                  <c:v>13.842363311087977</c:v>
                </c:pt>
                <c:pt idx="16">
                  <c:v>51.819412157565779</c:v>
                </c:pt>
                <c:pt idx="17">
                  <c:v>18.800266982253039</c:v>
                </c:pt>
                <c:pt idx="18">
                  <c:v>55.755174839936608</c:v>
                </c:pt>
                <c:pt idx="19">
                  <c:v>28.732220491970434</c:v>
                </c:pt>
                <c:pt idx="20">
                  <c:v>41.102704364975253</c:v>
                </c:pt>
                <c:pt idx="21">
                  <c:v>30.665145349426311</c:v>
                </c:pt>
                <c:pt idx="22">
                  <c:v>22.877614244850118</c:v>
                </c:pt>
                <c:pt idx="23">
                  <c:v>42.686723808871953</c:v>
                </c:pt>
                <c:pt idx="24">
                  <c:v>5.665677972469541</c:v>
                </c:pt>
                <c:pt idx="25">
                  <c:v>16.969343668943047</c:v>
                </c:pt>
                <c:pt idx="26">
                  <c:v>15.788831358086824</c:v>
                </c:pt>
                <c:pt idx="27">
                  <c:v>30.392613477820547</c:v>
                </c:pt>
                <c:pt idx="28">
                  <c:v>27.476263719436055</c:v>
                </c:pt>
                <c:pt idx="29">
                  <c:v>11.317993242392578</c:v>
                </c:pt>
                <c:pt idx="30">
                  <c:v>16.54574461946704</c:v>
                </c:pt>
                <c:pt idx="31">
                  <c:v>15.670453375899573</c:v>
                </c:pt>
                <c:pt idx="32">
                  <c:v>28.499598260459518</c:v>
                </c:pt>
                <c:pt idx="33">
                  <c:v>14.921229461315011</c:v>
                </c:pt>
                <c:pt idx="34">
                  <c:v>10.476680119224236</c:v>
                </c:pt>
                <c:pt idx="35">
                  <c:v>9.8515762624470824</c:v>
                </c:pt>
                <c:pt idx="36">
                  <c:v>14.369970135162207</c:v>
                </c:pt>
                <c:pt idx="37">
                  <c:v>34.239352637038998</c:v>
                </c:pt>
                <c:pt idx="38">
                  <c:v>32.645004372218978</c:v>
                </c:pt>
                <c:pt idx="39">
                  <c:v>9.7287669540602444</c:v>
                </c:pt>
                <c:pt idx="40">
                  <c:v>43.07510254595406</c:v>
                </c:pt>
                <c:pt idx="41">
                  <c:v>41.6728100675859</c:v>
                </c:pt>
                <c:pt idx="42">
                  <c:v>41.016838524817544</c:v>
                </c:pt>
                <c:pt idx="43">
                  <c:v>45.313800649922129</c:v>
                </c:pt>
                <c:pt idx="44">
                  <c:v>25.048554731114436</c:v>
                </c:pt>
                <c:pt idx="45">
                  <c:v>15.865753933956489</c:v>
                </c:pt>
                <c:pt idx="46">
                  <c:v>23.145849433966628</c:v>
                </c:pt>
                <c:pt idx="47">
                  <c:v>7.4946640011379486</c:v>
                </c:pt>
                <c:pt idx="48">
                  <c:v>59.816646513064434</c:v>
                </c:pt>
                <c:pt idx="49">
                  <c:v>11.607411789174996</c:v>
                </c:pt>
              </c:numCache>
            </c:numRef>
          </c:yVal>
          <c:bubbleSize>
            <c:numRef>
              <c:f>Thorax!$N$52:$N$101</c:f>
              <c:numCache>
                <c:formatCode>0.0000</c:formatCode>
                <c:ptCount val="50"/>
                <c:pt idx="0">
                  <c:v>3.2206677585490902E-2</c:v>
                </c:pt>
                <c:pt idx="1">
                  <c:v>3.3132376214599399E-2</c:v>
                </c:pt>
                <c:pt idx="2">
                  <c:v>1.7302539630294898E-2</c:v>
                </c:pt>
                <c:pt idx="3">
                  <c:v>2.96322657906022E-2</c:v>
                </c:pt>
                <c:pt idx="4">
                  <c:v>1.9355156052319501E-2</c:v>
                </c:pt>
                <c:pt idx="5">
                  <c:v>4.2832533112742099E-2</c:v>
                </c:pt>
                <c:pt idx="6">
                  <c:v>1.9322626889964899E-2</c:v>
                </c:pt>
                <c:pt idx="7">
                  <c:v>1.0902270359760401E-2</c:v>
                </c:pt>
                <c:pt idx="8">
                  <c:v>2.1511472936105201E-2</c:v>
                </c:pt>
                <c:pt idx="9">
                  <c:v>1.60455213575663E-2</c:v>
                </c:pt>
                <c:pt idx="10">
                  <c:v>9.2240105291765597E-3</c:v>
                </c:pt>
                <c:pt idx="11">
                  <c:v>1.52055086704648E-2</c:v>
                </c:pt>
                <c:pt idx="12">
                  <c:v>1.8354198616787099E-2</c:v>
                </c:pt>
                <c:pt idx="13">
                  <c:v>6.0456638388075501E-3</c:v>
                </c:pt>
                <c:pt idx="14">
                  <c:v>1.7737815749597499E-2</c:v>
                </c:pt>
                <c:pt idx="15">
                  <c:v>3.3391341423170198E-2</c:v>
                </c:pt>
                <c:pt idx="16">
                  <c:v>2.2022218157633701E-2</c:v>
                </c:pt>
                <c:pt idx="17">
                  <c:v>2.38662984580248E-2</c:v>
                </c:pt>
                <c:pt idx="18">
                  <c:v>2.2439035580217901E-2</c:v>
                </c:pt>
                <c:pt idx="19">
                  <c:v>1.21519280052574E-2</c:v>
                </c:pt>
                <c:pt idx="20">
                  <c:v>6.1869294103789304E-3</c:v>
                </c:pt>
                <c:pt idx="21">
                  <c:v>1.8676674196616699E-2</c:v>
                </c:pt>
                <c:pt idx="22">
                  <c:v>4.7730513472389203E-3</c:v>
                </c:pt>
                <c:pt idx="23">
                  <c:v>2.0438894496474201E-2</c:v>
                </c:pt>
                <c:pt idx="24">
                  <c:v>1.75995671057338E-2</c:v>
                </c:pt>
                <c:pt idx="25">
                  <c:v>1.7437385614341699E-2</c:v>
                </c:pt>
                <c:pt idx="26">
                  <c:v>2.3758038749009398E-2</c:v>
                </c:pt>
                <c:pt idx="27">
                  <c:v>2.6621789795101301E-2</c:v>
                </c:pt>
                <c:pt idx="28">
                  <c:v>1.71586618196699E-2</c:v>
                </c:pt>
                <c:pt idx="29">
                  <c:v>1.4219833199096799E-2</c:v>
                </c:pt>
                <c:pt idx="30">
                  <c:v>3.6761809421800198E-2</c:v>
                </c:pt>
                <c:pt idx="31">
                  <c:v>2.6218020074536001E-2</c:v>
                </c:pt>
                <c:pt idx="32">
                  <c:v>4.7543429062097096E-3</c:v>
                </c:pt>
                <c:pt idx="33">
                  <c:v>1.88883955048933E-2</c:v>
                </c:pt>
                <c:pt idx="34">
                  <c:v>1.67346768838957E-2</c:v>
                </c:pt>
                <c:pt idx="35">
                  <c:v>6.6639236842888101E-3</c:v>
                </c:pt>
                <c:pt idx="36">
                  <c:v>3.3946692748554698E-2</c:v>
                </c:pt>
                <c:pt idx="37">
                  <c:v>2.8681950205026299E-2</c:v>
                </c:pt>
                <c:pt idx="38">
                  <c:v>2.31554130838839E-2</c:v>
                </c:pt>
                <c:pt idx="39">
                  <c:v>3.2148057876767798E-2</c:v>
                </c:pt>
                <c:pt idx="40">
                  <c:v>1.03987807684891E-2</c:v>
                </c:pt>
                <c:pt idx="41">
                  <c:v>1.86431344811454E-2</c:v>
                </c:pt>
                <c:pt idx="42">
                  <c:v>1.21937443860609E-2</c:v>
                </c:pt>
                <c:pt idx="43">
                  <c:v>1.0205268849524199E-2</c:v>
                </c:pt>
                <c:pt idx="44">
                  <c:v>1.16826933573789E-2</c:v>
                </c:pt>
                <c:pt idx="45">
                  <c:v>3.0292836489994E-2</c:v>
                </c:pt>
                <c:pt idx="46">
                  <c:v>2.16609549782842E-2</c:v>
                </c:pt>
                <c:pt idx="47">
                  <c:v>2.1802831336491801E-2</c:v>
                </c:pt>
                <c:pt idx="48">
                  <c:v>1.4208809437637601E-2</c:v>
                </c:pt>
                <c:pt idx="49">
                  <c:v>3.1405378832892197E-2</c:v>
                </c:pt>
              </c:numCache>
            </c:numRef>
          </c:bubbleSize>
          <c:bubble3D val="1"/>
        </c:ser>
        <c:ser>
          <c:idx val="1"/>
          <c:order val="1"/>
          <c:tx>
            <c:v>Male</c:v>
          </c:tx>
          <c:spPr>
            <a:solidFill>
              <a:srgbClr val="005596"/>
            </a:solidFill>
            <a:ln w="25400">
              <a:noFill/>
            </a:ln>
            <a:effectLst/>
          </c:spPr>
          <c:invertIfNegative val="0"/>
          <c:xVal>
            <c:numRef>
              <c:f>Thorax!$D$2:$D$51</c:f>
              <c:numCache>
                <c:formatCode>0.00</c:formatCode>
                <c:ptCount val="50"/>
                <c:pt idx="0">
                  <c:v>174.14081630000001</c:v>
                </c:pt>
                <c:pt idx="1">
                  <c:v>179.32448980000001</c:v>
                </c:pt>
                <c:pt idx="2">
                  <c:v>177.7693878</c:v>
                </c:pt>
                <c:pt idx="3">
                  <c:v>173.62244899999999</c:v>
                </c:pt>
                <c:pt idx="4">
                  <c:v>162.7367347</c:v>
                </c:pt>
                <c:pt idx="5">
                  <c:v>175.69591840000001</c:v>
                </c:pt>
                <c:pt idx="6">
                  <c:v>166.3653061</c:v>
                </c:pt>
                <c:pt idx="7">
                  <c:v>187.1</c:v>
                </c:pt>
                <c:pt idx="8">
                  <c:v>182.43469390000001</c:v>
                </c:pt>
                <c:pt idx="9">
                  <c:v>176.73265309999999</c:v>
                </c:pt>
                <c:pt idx="10">
                  <c:v>165.8469388</c:v>
                </c:pt>
                <c:pt idx="11">
                  <c:v>184.50816330000001</c:v>
                </c:pt>
                <c:pt idx="12">
                  <c:v>180.36122449999999</c:v>
                </c:pt>
                <c:pt idx="13">
                  <c:v>161.69999999999999</c:v>
                </c:pt>
                <c:pt idx="14">
                  <c:v>176.2142857</c:v>
                </c:pt>
                <c:pt idx="15">
                  <c:v>172.06734689999999</c:v>
                </c:pt>
                <c:pt idx="16">
                  <c:v>168.43877549999999</c:v>
                </c:pt>
                <c:pt idx="17">
                  <c:v>178.2877551</c:v>
                </c:pt>
                <c:pt idx="18">
                  <c:v>172.58571430000001</c:v>
                </c:pt>
                <c:pt idx="19">
                  <c:v>179.8428571</c:v>
                </c:pt>
                <c:pt idx="20">
                  <c:v>186.06326530000001</c:v>
                </c:pt>
                <c:pt idx="21">
                  <c:v>167.9204082</c:v>
                </c:pt>
                <c:pt idx="22">
                  <c:v>163.77346940000001</c:v>
                </c:pt>
                <c:pt idx="23">
                  <c:v>183.4714286</c:v>
                </c:pt>
                <c:pt idx="24">
                  <c:v>183.98979589999999</c:v>
                </c:pt>
                <c:pt idx="25">
                  <c:v>182.95306120000001</c:v>
                </c:pt>
                <c:pt idx="26">
                  <c:v>185.0265306</c:v>
                </c:pt>
                <c:pt idx="27">
                  <c:v>177.25102039999999</c:v>
                </c:pt>
                <c:pt idx="28">
                  <c:v>170.51224490000001</c:v>
                </c:pt>
                <c:pt idx="29">
                  <c:v>169.4755102</c:v>
                </c:pt>
                <c:pt idx="30">
                  <c:v>169.99387759999999</c:v>
                </c:pt>
                <c:pt idx="31">
                  <c:v>181.3979592</c:v>
                </c:pt>
                <c:pt idx="32">
                  <c:v>164.2918367</c:v>
                </c:pt>
                <c:pt idx="33">
                  <c:v>186.5816327</c:v>
                </c:pt>
                <c:pt idx="34">
                  <c:v>171.5489796</c:v>
                </c:pt>
                <c:pt idx="35">
                  <c:v>163.25510199999999</c:v>
                </c:pt>
                <c:pt idx="36">
                  <c:v>178.80612239999999</c:v>
                </c:pt>
                <c:pt idx="37">
                  <c:v>171.03061220000001</c:v>
                </c:pt>
                <c:pt idx="38">
                  <c:v>162.21836730000001</c:v>
                </c:pt>
                <c:pt idx="39">
                  <c:v>166.88367349999999</c:v>
                </c:pt>
                <c:pt idx="40">
                  <c:v>181.9163265</c:v>
                </c:pt>
                <c:pt idx="41">
                  <c:v>174.6591837</c:v>
                </c:pt>
                <c:pt idx="42">
                  <c:v>165.32857139999999</c:v>
                </c:pt>
                <c:pt idx="43">
                  <c:v>164.81020409999999</c:v>
                </c:pt>
                <c:pt idx="44">
                  <c:v>185.54489799999999</c:v>
                </c:pt>
                <c:pt idx="45">
                  <c:v>167.40204080000001</c:v>
                </c:pt>
                <c:pt idx="46">
                  <c:v>180.87959179999999</c:v>
                </c:pt>
                <c:pt idx="47">
                  <c:v>173.1040816</c:v>
                </c:pt>
                <c:pt idx="48">
                  <c:v>168.95714290000001</c:v>
                </c:pt>
                <c:pt idx="49">
                  <c:v>175.17755099999999</c:v>
                </c:pt>
              </c:numCache>
            </c:numRef>
          </c:xVal>
          <c:yVal>
            <c:numRef>
              <c:f>Thorax!$M$2:$M$51</c:f>
              <c:numCache>
                <c:formatCode>0.000</c:formatCode>
                <c:ptCount val="50"/>
                <c:pt idx="0">
                  <c:v>14.921607420621305</c:v>
                </c:pt>
                <c:pt idx="1">
                  <c:v>21.323802288795584</c:v>
                </c:pt>
                <c:pt idx="2">
                  <c:v>5.1502082943330985</c:v>
                </c:pt>
                <c:pt idx="3">
                  <c:v>9.5889709253101074</c:v>
                </c:pt>
                <c:pt idx="4">
                  <c:v>2.0724486514139757</c:v>
                </c:pt>
                <c:pt idx="5">
                  <c:v>2.8502610122893177</c:v>
                </c:pt>
                <c:pt idx="6">
                  <c:v>4.155159230502635</c:v>
                </c:pt>
                <c:pt idx="7">
                  <c:v>10.657317269781078</c:v>
                </c:pt>
                <c:pt idx="8">
                  <c:v>2.6126904930646444</c:v>
                </c:pt>
                <c:pt idx="9">
                  <c:v>15.70391248081126</c:v>
                </c:pt>
                <c:pt idx="10">
                  <c:v>10.081050702240086</c:v>
                </c:pt>
                <c:pt idx="11">
                  <c:v>4.6616273016450878</c:v>
                </c:pt>
                <c:pt idx="12">
                  <c:v>3.6188520953625818</c:v>
                </c:pt>
                <c:pt idx="13">
                  <c:v>2.5261672823606647</c:v>
                </c:pt>
                <c:pt idx="14">
                  <c:v>9.7214784088296042</c:v>
                </c:pt>
                <c:pt idx="15">
                  <c:v>6.5619933856271144</c:v>
                </c:pt>
                <c:pt idx="16">
                  <c:v>23.275878160172716</c:v>
                </c:pt>
                <c:pt idx="17">
                  <c:v>6.5401731644402687</c:v>
                </c:pt>
                <c:pt idx="18">
                  <c:v>24.653491270111747</c:v>
                </c:pt>
                <c:pt idx="19">
                  <c:v>8.2662968487431794</c:v>
                </c:pt>
                <c:pt idx="20">
                  <c:v>24.384553222930013</c:v>
                </c:pt>
                <c:pt idx="21">
                  <c:v>7.7773095560618</c:v>
                </c:pt>
                <c:pt idx="22">
                  <c:v>11.347047140141905</c:v>
                </c:pt>
                <c:pt idx="23">
                  <c:v>13.258414271071683</c:v>
                </c:pt>
                <c:pt idx="24">
                  <c:v>2.4273700204958266</c:v>
                </c:pt>
                <c:pt idx="25">
                  <c:v>5.143328272266694</c:v>
                </c:pt>
                <c:pt idx="26">
                  <c:v>9.4214745359428811</c:v>
                </c:pt>
                <c:pt idx="27">
                  <c:v>10.495012766382523</c:v>
                </c:pt>
                <c:pt idx="28">
                  <c:v>6.8569752463807765</c:v>
                </c:pt>
                <c:pt idx="29">
                  <c:v>2.4863667234532221</c:v>
                </c:pt>
                <c:pt idx="30">
                  <c:v>3.3961070744985902</c:v>
                </c:pt>
                <c:pt idx="31">
                  <c:v>4.1798627547730529</c:v>
                </c:pt>
                <c:pt idx="32">
                  <c:v>14.486978918153895</c:v>
                </c:pt>
                <c:pt idx="33">
                  <c:v>6.7947291068452129</c:v>
                </c:pt>
                <c:pt idx="34">
                  <c:v>3.0811362566704443</c:v>
                </c:pt>
                <c:pt idx="35">
                  <c:v>2.9274280171681704</c:v>
                </c:pt>
                <c:pt idx="36">
                  <c:v>5.6989655443262448</c:v>
                </c:pt>
                <c:pt idx="37">
                  <c:v>9.6625508526269801</c:v>
                </c:pt>
                <c:pt idx="38">
                  <c:v>9.1708108990988251</c:v>
                </c:pt>
                <c:pt idx="39">
                  <c:v>7.4025675985413848</c:v>
                </c:pt>
                <c:pt idx="40">
                  <c:v>16.973071912926237</c:v>
                </c:pt>
                <c:pt idx="41">
                  <c:v>11.985597937527965</c:v>
                </c:pt>
                <c:pt idx="42">
                  <c:v>32.032789193534391</c:v>
                </c:pt>
                <c:pt idx="43">
                  <c:v>20.107926882765973</c:v>
                </c:pt>
                <c:pt idx="44">
                  <c:v>17.655335410589778</c:v>
                </c:pt>
                <c:pt idx="45">
                  <c:v>13.293085539801993</c:v>
                </c:pt>
                <c:pt idx="46">
                  <c:v>6.1910824402725613</c:v>
                </c:pt>
                <c:pt idx="47">
                  <c:v>1.0851233901696806</c:v>
                </c:pt>
                <c:pt idx="48">
                  <c:v>31.32408555827957</c:v>
                </c:pt>
                <c:pt idx="49">
                  <c:v>3.1280390980258672</c:v>
                </c:pt>
              </c:numCache>
            </c:numRef>
          </c:yVal>
          <c:bubbleSize>
            <c:numRef>
              <c:f>Thorax!$N$2:$N$51</c:f>
              <c:numCache>
                <c:formatCode>0.0000</c:formatCode>
                <c:ptCount val="50"/>
                <c:pt idx="0">
                  <c:v>2.797819777449E-2</c:v>
                </c:pt>
                <c:pt idx="1">
                  <c:v>2.8166531514027E-2</c:v>
                </c:pt>
                <c:pt idx="2">
                  <c:v>1.59904923020944E-2</c:v>
                </c:pt>
                <c:pt idx="3">
                  <c:v>3.3214513568574702E-2</c:v>
                </c:pt>
                <c:pt idx="4">
                  <c:v>2.09954837724327E-2</c:v>
                </c:pt>
                <c:pt idx="5">
                  <c:v>4.6284557561716601E-2</c:v>
                </c:pt>
                <c:pt idx="6">
                  <c:v>1.8885574041165001E-2</c:v>
                </c:pt>
                <c:pt idx="7">
                  <c:v>1.25363924462252E-2</c:v>
                </c:pt>
                <c:pt idx="8">
                  <c:v>2.65364714776502E-2</c:v>
                </c:pt>
                <c:pt idx="9">
                  <c:v>1.3811772849356399E-2</c:v>
                </c:pt>
                <c:pt idx="10">
                  <c:v>7.9929929188261202E-3</c:v>
                </c:pt>
                <c:pt idx="11">
                  <c:v>1.4943124799256099E-2</c:v>
                </c:pt>
                <c:pt idx="12">
                  <c:v>1.7986612665046899E-2</c:v>
                </c:pt>
                <c:pt idx="13">
                  <c:v>6.1434830838598799E-3</c:v>
                </c:pt>
                <c:pt idx="14">
                  <c:v>1.4314914745838301E-2</c:v>
                </c:pt>
                <c:pt idx="15">
                  <c:v>3.1243811820396199E-2</c:v>
                </c:pt>
                <c:pt idx="16">
                  <c:v>2.2842501983577401E-2</c:v>
                </c:pt>
                <c:pt idx="17">
                  <c:v>1.7689681025782202E-2</c:v>
                </c:pt>
                <c:pt idx="18">
                  <c:v>2.3306218144847901E-2</c:v>
                </c:pt>
                <c:pt idx="19">
                  <c:v>1.13728559004141E-2</c:v>
                </c:pt>
                <c:pt idx="20">
                  <c:v>5.6523640367764499E-3</c:v>
                </c:pt>
                <c:pt idx="21">
                  <c:v>1.78267879889282E-2</c:v>
                </c:pt>
                <c:pt idx="22">
                  <c:v>4.4068781586319898E-3</c:v>
                </c:pt>
                <c:pt idx="23">
                  <c:v>2.2585091852334101E-2</c:v>
                </c:pt>
                <c:pt idx="24">
                  <c:v>2.0959378799687501E-2</c:v>
                </c:pt>
                <c:pt idx="25">
                  <c:v>1.5643577772180801E-2</c:v>
                </c:pt>
                <c:pt idx="26">
                  <c:v>2.0603831607938199E-2</c:v>
                </c:pt>
                <c:pt idx="27">
                  <c:v>2.7426436013118598E-2</c:v>
                </c:pt>
                <c:pt idx="28">
                  <c:v>1.5888066960238399E-2</c:v>
                </c:pt>
                <c:pt idx="29">
                  <c:v>1.6184927886183299E-2</c:v>
                </c:pt>
                <c:pt idx="30">
                  <c:v>4.4128716346818198E-2</c:v>
                </c:pt>
                <c:pt idx="31">
                  <c:v>2.36762968098654E-2</c:v>
                </c:pt>
                <c:pt idx="32">
                  <c:v>4.4051976392812603E-3</c:v>
                </c:pt>
                <c:pt idx="33">
                  <c:v>1.9982678676095999E-2</c:v>
                </c:pt>
                <c:pt idx="34">
                  <c:v>1.71300700812425E-2</c:v>
                </c:pt>
                <c:pt idx="35">
                  <c:v>6.55524065522692E-3</c:v>
                </c:pt>
                <c:pt idx="36">
                  <c:v>3.1487773490113502E-2</c:v>
                </c:pt>
                <c:pt idx="37">
                  <c:v>3.3254468529484202E-2</c:v>
                </c:pt>
                <c:pt idx="38">
                  <c:v>2.37729044157814E-2</c:v>
                </c:pt>
                <c:pt idx="39">
                  <c:v>3.3648713882458402E-2</c:v>
                </c:pt>
                <c:pt idx="40">
                  <c:v>8.9945181990053504E-3</c:v>
                </c:pt>
                <c:pt idx="41">
                  <c:v>1.8923660847213E-2</c:v>
                </c:pt>
                <c:pt idx="42">
                  <c:v>1.13225262957722E-2</c:v>
                </c:pt>
                <c:pt idx="43">
                  <c:v>9.7751819381014602E-3</c:v>
                </c:pt>
                <c:pt idx="44">
                  <c:v>9.8367545855493101E-3</c:v>
                </c:pt>
                <c:pt idx="45">
                  <c:v>2.6912640248656299E-2</c:v>
                </c:pt>
                <c:pt idx="46">
                  <c:v>1.8010408082246899E-2</c:v>
                </c:pt>
                <c:pt idx="47">
                  <c:v>2.8628047164762398E-2</c:v>
                </c:pt>
                <c:pt idx="48">
                  <c:v>1.74904018866857E-2</c:v>
                </c:pt>
                <c:pt idx="49">
                  <c:v>3.2650274754045597E-2</c:v>
                </c:pt>
              </c:numCache>
            </c:numRef>
          </c:bubbleSize>
          <c:bubble3D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30"/>
        <c:showNegBubbles val="0"/>
        <c:axId val="-364584912"/>
        <c:axId val="-364586000"/>
      </c:bubbleChart>
      <c:valAx>
        <c:axId val="-364584912"/>
        <c:scaling>
          <c:orientation val="minMax"/>
          <c:max val="188"/>
          <c:min val="148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vert="horz"/>
              <a:lstStyle/>
              <a:p>
                <a:pPr>
                  <a:defRPr sz="1400"/>
                </a:pPr>
                <a:r>
                  <a:rPr lang="en-US" sz="1400"/>
                  <a:t>Stature (cm)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-364586000"/>
        <c:crosses val="autoZero"/>
        <c:crossBetween val="midCat"/>
      </c:valAx>
      <c:valAx>
        <c:axId val="-364586000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US" sz="1600"/>
                  <a:t>Injury risk (%)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-36458491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ubbleChart>
        <c:varyColors val="0"/>
        <c:ser>
          <c:idx val="0"/>
          <c:order val="0"/>
          <c:tx>
            <c:v>Female</c:v>
          </c:tx>
          <c:spPr>
            <a:solidFill>
              <a:srgbClr val="FF0000"/>
            </a:solidFill>
            <a:ln w="25400">
              <a:noFill/>
            </a:ln>
            <a:effectLst/>
          </c:spPr>
          <c:invertIfNegative val="0"/>
          <c:xVal>
            <c:numRef>
              <c:f>Neck!$F$52:$F$101</c:f>
              <c:numCache>
                <c:formatCode>0.0</c:formatCode>
                <c:ptCount val="50"/>
                <c:pt idx="0">
                  <c:v>22.81314542972666</c:v>
                </c:pt>
                <c:pt idx="1">
                  <c:v>22.522624540765086</c:v>
                </c:pt>
                <c:pt idx="2">
                  <c:v>43.014064309819432</c:v>
                </c:pt>
                <c:pt idx="3">
                  <c:v>28.816255096685492</c:v>
                </c:pt>
                <c:pt idx="4">
                  <c:v>22.960056699579368</c:v>
                </c:pt>
                <c:pt idx="5">
                  <c:v>26.146639551780787</c:v>
                </c:pt>
                <c:pt idx="6">
                  <c:v>36.153012270655594</c:v>
                </c:pt>
                <c:pt idx="7">
                  <c:v>32.194917034236504</c:v>
                </c:pt>
                <c:pt idx="8">
                  <c:v>28.931794609701765</c:v>
                </c:pt>
                <c:pt idx="9">
                  <c:v>39.038220355605127</c:v>
                </c:pt>
                <c:pt idx="10">
                  <c:v>22.267088215711862</c:v>
                </c:pt>
                <c:pt idx="11">
                  <c:v>35.917054621563601</c:v>
                </c:pt>
                <c:pt idx="12">
                  <c:v>27.50980816043495</c:v>
                </c:pt>
                <c:pt idx="13">
                  <c:v>40.286449300497161</c:v>
                </c:pt>
                <c:pt idx="14">
                  <c:v>45.00060153918195</c:v>
                </c:pt>
                <c:pt idx="15">
                  <c:v>25.43219146058502</c:v>
                </c:pt>
                <c:pt idx="16">
                  <c:v>26.359322200696155</c:v>
                </c:pt>
                <c:pt idx="17">
                  <c:v>24.900773232458256</c:v>
                </c:pt>
                <c:pt idx="18">
                  <c:v>26.714292481001291</c:v>
                </c:pt>
                <c:pt idx="19">
                  <c:v>34.36981708879771</c:v>
                </c:pt>
                <c:pt idx="20">
                  <c:v>37.317172517674898</c:v>
                </c:pt>
                <c:pt idx="21">
                  <c:v>38.699007078297839</c:v>
                </c:pt>
                <c:pt idx="22">
                  <c:v>46.212860596127072</c:v>
                </c:pt>
                <c:pt idx="23">
                  <c:v>32.098304305568142</c:v>
                </c:pt>
                <c:pt idx="24">
                  <c:v>30.698662874037865</c:v>
                </c:pt>
                <c:pt idx="25">
                  <c:v>33.450222294937333</c:v>
                </c:pt>
                <c:pt idx="26">
                  <c:v>23.545568213984804</c:v>
                </c:pt>
                <c:pt idx="27">
                  <c:v>30.520929923527639</c:v>
                </c:pt>
                <c:pt idx="28">
                  <c:v>41.369157715855721</c:v>
                </c:pt>
                <c:pt idx="29">
                  <c:v>36.832949645749828</c:v>
                </c:pt>
                <c:pt idx="30">
                  <c:v>29.831391544585706</c:v>
                </c:pt>
                <c:pt idx="31">
                  <c:v>26.834576297664547</c:v>
                </c:pt>
                <c:pt idx="32">
                  <c:v>44.037269314309007</c:v>
                </c:pt>
                <c:pt idx="33">
                  <c:v>27.982789087174957</c:v>
                </c:pt>
                <c:pt idx="34">
                  <c:v>41.905749100312804</c:v>
                </c:pt>
                <c:pt idx="35">
                  <c:v>41.904076717437405</c:v>
                </c:pt>
                <c:pt idx="36">
                  <c:v>24.312740439627195</c:v>
                </c:pt>
                <c:pt idx="37">
                  <c:v>27.611861847041233</c:v>
                </c:pt>
                <c:pt idx="38">
                  <c:v>34.057843774367406</c:v>
                </c:pt>
                <c:pt idx="39">
                  <c:v>24.614215334995791</c:v>
                </c:pt>
                <c:pt idx="40">
                  <c:v>40.162256182248605</c:v>
                </c:pt>
                <c:pt idx="41">
                  <c:v>35.810609691700044</c:v>
                </c:pt>
                <c:pt idx="42">
                  <c:v>23.833690953180124</c:v>
                </c:pt>
                <c:pt idx="43">
                  <c:v>40.715216117359738</c:v>
                </c:pt>
                <c:pt idx="44">
                  <c:v>42.381928034811779</c:v>
                </c:pt>
                <c:pt idx="45">
                  <c:v>24.29156592466396</c:v>
                </c:pt>
                <c:pt idx="46">
                  <c:v>34.655834013884913</c:v>
                </c:pt>
                <c:pt idx="47">
                  <c:v>30.525494136507827</c:v>
                </c:pt>
                <c:pt idx="48">
                  <c:v>29.790348587320175</c:v>
                </c:pt>
                <c:pt idx="49">
                  <c:v>32.562714059300738</c:v>
                </c:pt>
              </c:numCache>
            </c:numRef>
          </c:xVal>
          <c:yVal>
            <c:numRef>
              <c:f>Femur!$J$52:$J$101</c:f>
              <c:numCache>
                <c:formatCode>0.0000</c:formatCode>
                <c:ptCount val="50"/>
                <c:pt idx="0">
                  <c:v>0.65733208954391109</c:v>
                </c:pt>
                <c:pt idx="1">
                  <c:v>0.3896222589355175</c:v>
                </c:pt>
                <c:pt idx="2">
                  <c:v>1.8209894514035103</c:v>
                </c:pt>
                <c:pt idx="3">
                  <c:v>0.84319437511982576</c:v>
                </c:pt>
                <c:pt idx="4">
                  <c:v>1.0552828294333931</c:v>
                </c:pt>
                <c:pt idx="5">
                  <c:v>0.65011780746568548</c:v>
                </c:pt>
                <c:pt idx="6">
                  <c:v>1.2720592111015987</c:v>
                </c:pt>
                <c:pt idx="7">
                  <c:v>1.1488797504078032</c:v>
                </c:pt>
                <c:pt idx="8">
                  <c:v>0.91752082826250836</c:v>
                </c:pt>
                <c:pt idx="9">
                  <c:v>1.4225777554527044</c:v>
                </c:pt>
                <c:pt idx="10">
                  <c:v>0.93106167793714156</c:v>
                </c:pt>
                <c:pt idx="11">
                  <c:v>1.5469804522494179</c:v>
                </c:pt>
                <c:pt idx="12">
                  <c:v>0.81649256052189356</c:v>
                </c:pt>
                <c:pt idx="13">
                  <c:v>1.390468391608894</c:v>
                </c:pt>
                <c:pt idx="14">
                  <c:v>2.1369154572694211</c:v>
                </c:pt>
                <c:pt idx="15">
                  <c:v>0.63241493442098873</c:v>
                </c:pt>
                <c:pt idx="16">
                  <c:v>0.76201197656939723</c:v>
                </c:pt>
                <c:pt idx="17">
                  <c:v>0.58529108282711406</c:v>
                </c:pt>
                <c:pt idx="18">
                  <c:v>0.74054328689196247</c:v>
                </c:pt>
                <c:pt idx="19">
                  <c:v>1.413023489548632</c:v>
                </c:pt>
                <c:pt idx="20">
                  <c:v>1.6876668679346964</c:v>
                </c:pt>
                <c:pt idx="21">
                  <c:v>1.4999946492611305</c:v>
                </c:pt>
                <c:pt idx="22">
                  <c:v>1.3431875913755307</c:v>
                </c:pt>
                <c:pt idx="23">
                  <c:v>1.0080309191781072</c:v>
                </c:pt>
                <c:pt idx="24">
                  <c:v>1.112122183697664</c:v>
                </c:pt>
                <c:pt idx="25">
                  <c:v>1.3540409814875598</c:v>
                </c:pt>
                <c:pt idx="26">
                  <c:v>0.469212949489342</c:v>
                </c:pt>
                <c:pt idx="27">
                  <c:v>1.1729352531313959</c:v>
                </c:pt>
                <c:pt idx="28">
                  <c:v>1.6013360588165417</c:v>
                </c:pt>
                <c:pt idx="29">
                  <c:v>1.3538149070321235</c:v>
                </c:pt>
                <c:pt idx="30">
                  <c:v>0.83157723021650054</c:v>
                </c:pt>
                <c:pt idx="31">
                  <c:v>0.76648532507824019</c:v>
                </c:pt>
                <c:pt idx="32">
                  <c:v>1.7128660667516047</c:v>
                </c:pt>
                <c:pt idx="33">
                  <c:v>1.000938986793334</c:v>
                </c:pt>
                <c:pt idx="34">
                  <c:v>2.0450785663842104</c:v>
                </c:pt>
                <c:pt idx="35">
                  <c:v>1.3373334564573796</c:v>
                </c:pt>
                <c:pt idx="36">
                  <c:v>0.49250617515853162</c:v>
                </c:pt>
                <c:pt idx="37">
                  <c:v>0.76253865729257331</c:v>
                </c:pt>
                <c:pt idx="38">
                  <c:v>1.098564774244003</c:v>
                </c:pt>
                <c:pt idx="39">
                  <c:v>1.0122672518671048</c:v>
                </c:pt>
                <c:pt idx="40">
                  <c:v>1.5066322400546819</c:v>
                </c:pt>
                <c:pt idx="41">
                  <c:v>1.558721034433487</c:v>
                </c:pt>
                <c:pt idx="42">
                  <c:v>0.84316759998467827</c:v>
                </c:pt>
                <c:pt idx="43">
                  <c:v>1.3991120292367178</c:v>
                </c:pt>
                <c:pt idx="44">
                  <c:v>2.1097322621126917</c:v>
                </c:pt>
                <c:pt idx="45">
                  <c:v>0.80869155577110974</c:v>
                </c:pt>
                <c:pt idx="46">
                  <c:v>1.373590020454911</c:v>
                </c:pt>
                <c:pt idx="47">
                  <c:v>0.92623043542854155</c:v>
                </c:pt>
                <c:pt idx="48">
                  <c:v>0.91604354961976731</c:v>
                </c:pt>
                <c:pt idx="49">
                  <c:v>1.125636861626216</c:v>
                </c:pt>
              </c:numCache>
            </c:numRef>
          </c:yVal>
          <c:bubbleSize>
            <c:numRef>
              <c:f>Neck!$X$52:$X$101</c:f>
              <c:numCache>
                <c:formatCode>0.0000</c:formatCode>
                <c:ptCount val="50"/>
                <c:pt idx="0">
                  <c:v>3.2206677585490902E-2</c:v>
                </c:pt>
                <c:pt idx="1">
                  <c:v>3.3132376214599399E-2</c:v>
                </c:pt>
                <c:pt idx="2">
                  <c:v>1.7302539630294898E-2</c:v>
                </c:pt>
                <c:pt idx="3">
                  <c:v>2.96322657906022E-2</c:v>
                </c:pt>
                <c:pt idx="4">
                  <c:v>1.9355156052319501E-2</c:v>
                </c:pt>
                <c:pt idx="5">
                  <c:v>4.2832533112742099E-2</c:v>
                </c:pt>
                <c:pt idx="6">
                  <c:v>1.9322626889964899E-2</c:v>
                </c:pt>
                <c:pt idx="7">
                  <c:v>1.0902270359760401E-2</c:v>
                </c:pt>
                <c:pt idx="8">
                  <c:v>2.1511472936105201E-2</c:v>
                </c:pt>
                <c:pt idx="9">
                  <c:v>1.60455213575663E-2</c:v>
                </c:pt>
                <c:pt idx="10">
                  <c:v>9.2240105291765597E-3</c:v>
                </c:pt>
                <c:pt idx="11">
                  <c:v>1.52055086704648E-2</c:v>
                </c:pt>
                <c:pt idx="12">
                  <c:v>1.8354198616787099E-2</c:v>
                </c:pt>
                <c:pt idx="13">
                  <c:v>6.0456638388075501E-3</c:v>
                </c:pt>
                <c:pt idx="14">
                  <c:v>1.7737815749597499E-2</c:v>
                </c:pt>
                <c:pt idx="15">
                  <c:v>3.3391341423170198E-2</c:v>
                </c:pt>
                <c:pt idx="16">
                  <c:v>2.2022218157633701E-2</c:v>
                </c:pt>
                <c:pt idx="17">
                  <c:v>2.38662984580248E-2</c:v>
                </c:pt>
                <c:pt idx="18">
                  <c:v>2.2439035580217901E-2</c:v>
                </c:pt>
                <c:pt idx="19">
                  <c:v>1.21519280052574E-2</c:v>
                </c:pt>
                <c:pt idx="20">
                  <c:v>6.1869294103789304E-3</c:v>
                </c:pt>
                <c:pt idx="21">
                  <c:v>1.8676674196616699E-2</c:v>
                </c:pt>
                <c:pt idx="22">
                  <c:v>4.7730513472389203E-3</c:v>
                </c:pt>
                <c:pt idx="23">
                  <c:v>2.0438894496474201E-2</c:v>
                </c:pt>
                <c:pt idx="24">
                  <c:v>1.75995671057338E-2</c:v>
                </c:pt>
                <c:pt idx="25">
                  <c:v>1.7437385614341699E-2</c:v>
                </c:pt>
                <c:pt idx="26">
                  <c:v>2.3758038749009398E-2</c:v>
                </c:pt>
                <c:pt idx="27">
                  <c:v>2.6621789795101301E-2</c:v>
                </c:pt>
                <c:pt idx="28">
                  <c:v>1.71586618196699E-2</c:v>
                </c:pt>
                <c:pt idx="29">
                  <c:v>1.4219833199096799E-2</c:v>
                </c:pt>
                <c:pt idx="30">
                  <c:v>3.6761809421800198E-2</c:v>
                </c:pt>
                <c:pt idx="31">
                  <c:v>2.6218020074536001E-2</c:v>
                </c:pt>
                <c:pt idx="32">
                  <c:v>4.7543429062097096E-3</c:v>
                </c:pt>
                <c:pt idx="33">
                  <c:v>1.88883955048933E-2</c:v>
                </c:pt>
                <c:pt idx="34">
                  <c:v>1.67346768838957E-2</c:v>
                </c:pt>
                <c:pt idx="35">
                  <c:v>6.6639236842888101E-3</c:v>
                </c:pt>
                <c:pt idx="36">
                  <c:v>3.3946692748554698E-2</c:v>
                </c:pt>
                <c:pt idx="37">
                  <c:v>2.8681950205026299E-2</c:v>
                </c:pt>
                <c:pt idx="38">
                  <c:v>2.31554130838839E-2</c:v>
                </c:pt>
                <c:pt idx="39">
                  <c:v>3.2148057876767798E-2</c:v>
                </c:pt>
                <c:pt idx="40">
                  <c:v>1.03987807684891E-2</c:v>
                </c:pt>
                <c:pt idx="41">
                  <c:v>1.86431344811454E-2</c:v>
                </c:pt>
                <c:pt idx="42">
                  <c:v>1.21937443860609E-2</c:v>
                </c:pt>
                <c:pt idx="43">
                  <c:v>1.0205268849524199E-2</c:v>
                </c:pt>
                <c:pt idx="44">
                  <c:v>1.16826933573789E-2</c:v>
                </c:pt>
                <c:pt idx="45">
                  <c:v>3.0292836489994E-2</c:v>
                </c:pt>
                <c:pt idx="46">
                  <c:v>2.16609549782842E-2</c:v>
                </c:pt>
                <c:pt idx="47">
                  <c:v>2.1802831336491801E-2</c:v>
                </c:pt>
                <c:pt idx="48">
                  <c:v>1.4208809437637601E-2</c:v>
                </c:pt>
                <c:pt idx="49">
                  <c:v>3.1405378832892197E-2</c:v>
                </c:pt>
              </c:numCache>
            </c:numRef>
          </c:bubbleSize>
          <c:bubble3D val="1"/>
        </c:ser>
        <c:ser>
          <c:idx val="1"/>
          <c:order val="1"/>
          <c:tx>
            <c:v>Male</c:v>
          </c:tx>
          <c:spPr>
            <a:solidFill>
              <a:srgbClr val="005596"/>
            </a:solidFill>
            <a:ln w="25400">
              <a:noFill/>
            </a:ln>
            <a:effectLst/>
          </c:spPr>
          <c:invertIfNegative val="0"/>
          <c:xVal>
            <c:numRef>
              <c:f>Neck!$F$2:$F$51</c:f>
              <c:numCache>
                <c:formatCode>0.0</c:formatCode>
                <c:ptCount val="50"/>
                <c:pt idx="0">
                  <c:v>22.390749046153111</c:v>
                </c:pt>
                <c:pt idx="1">
                  <c:v>22.327764173058544</c:v>
                </c:pt>
                <c:pt idx="2">
                  <c:v>36.706589552290396</c:v>
                </c:pt>
                <c:pt idx="3">
                  <c:v>26.505440345659782</c:v>
                </c:pt>
                <c:pt idx="4">
                  <c:v>22.12719793079706</c:v>
                </c:pt>
                <c:pt idx="5">
                  <c:v>24.360965436549485</c:v>
                </c:pt>
                <c:pt idx="6">
                  <c:v>31.758746171125349</c:v>
                </c:pt>
                <c:pt idx="7">
                  <c:v>29.108954617168685</c:v>
                </c:pt>
                <c:pt idx="8">
                  <c:v>26.500478788319207</c:v>
                </c:pt>
                <c:pt idx="9">
                  <c:v>34.000939897394019</c:v>
                </c:pt>
                <c:pt idx="10">
                  <c:v>21.734066485076585</c:v>
                </c:pt>
                <c:pt idx="11">
                  <c:v>31.518718440589964</c:v>
                </c:pt>
                <c:pt idx="12">
                  <c:v>25.484034260833894</c:v>
                </c:pt>
                <c:pt idx="13">
                  <c:v>34.650392455852305</c:v>
                </c:pt>
                <c:pt idx="14">
                  <c:v>38.162438971506774</c:v>
                </c:pt>
                <c:pt idx="15">
                  <c:v>23.946900539238818</c:v>
                </c:pt>
                <c:pt idx="16">
                  <c:v>24.778281005583001</c:v>
                </c:pt>
                <c:pt idx="17">
                  <c:v>23.563444967658466</c:v>
                </c:pt>
                <c:pt idx="18">
                  <c:v>25.112613300562984</c:v>
                </c:pt>
                <c:pt idx="19">
                  <c:v>30.608976485939571</c:v>
                </c:pt>
                <c:pt idx="20">
                  <c:v>32.871610741422209</c:v>
                </c:pt>
                <c:pt idx="21">
                  <c:v>33.620283767407649</c:v>
                </c:pt>
                <c:pt idx="22">
                  <c:v>38.923635782593173</c:v>
                </c:pt>
                <c:pt idx="23">
                  <c:v>28.845783836769439</c:v>
                </c:pt>
                <c:pt idx="24">
                  <c:v>27.531408925131743</c:v>
                </c:pt>
                <c:pt idx="25">
                  <c:v>29.905751231087802</c:v>
                </c:pt>
                <c:pt idx="26">
                  <c:v>22.520932400991711</c:v>
                </c:pt>
                <c:pt idx="27">
                  <c:v>27.786686145466341</c:v>
                </c:pt>
                <c:pt idx="28">
                  <c:v>35.563901143291318</c:v>
                </c:pt>
                <c:pt idx="29">
                  <c:v>32.205335865238155</c:v>
                </c:pt>
                <c:pt idx="30">
                  <c:v>27.09537720259771</c:v>
                </c:pt>
                <c:pt idx="31">
                  <c:v>25.041619839297418</c:v>
                </c:pt>
                <c:pt idx="32">
                  <c:v>37.566954195570467</c:v>
                </c:pt>
                <c:pt idx="33">
                  <c:v>25.967530613766492</c:v>
                </c:pt>
                <c:pt idx="34">
                  <c:v>35.780968602833802</c:v>
                </c:pt>
                <c:pt idx="35">
                  <c:v>35.75686011071592</c:v>
                </c:pt>
                <c:pt idx="36">
                  <c:v>22.926576267111372</c:v>
                </c:pt>
                <c:pt idx="37">
                  <c:v>25.605550492843889</c:v>
                </c:pt>
                <c:pt idx="38">
                  <c:v>30.211137443277888</c:v>
                </c:pt>
                <c:pt idx="39">
                  <c:v>23.267370414093776</c:v>
                </c:pt>
                <c:pt idx="40">
                  <c:v>34.840626204252651</c:v>
                </c:pt>
                <c:pt idx="41">
                  <c:v>31.666077786656011</c:v>
                </c:pt>
                <c:pt idx="42">
                  <c:v>23.487630278024465</c:v>
                </c:pt>
                <c:pt idx="43">
                  <c:v>35.122076158439825</c:v>
                </c:pt>
                <c:pt idx="44">
                  <c:v>36.424995159113138</c:v>
                </c:pt>
                <c:pt idx="45">
                  <c:v>22.945074734121306</c:v>
                </c:pt>
                <c:pt idx="46">
                  <c:v>30.80926896625088</c:v>
                </c:pt>
                <c:pt idx="47">
                  <c:v>27.331866162100365</c:v>
                </c:pt>
                <c:pt idx="48">
                  <c:v>27.323824604674023</c:v>
                </c:pt>
                <c:pt idx="49">
                  <c:v>29.132692019602565</c:v>
                </c:pt>
              </c:numCache>
            </c:numRef>
          </c:xVal>
          <c:yVal>
            <c:numRef>
              <c:f>Femur!$J$2:$J$51</c:f>
              <c:numCache>
                <c:formatCode>0.0000</c:formatCode>
                <c:ptCount val="50"/>
                <c:pt idx="0">
                  <c:v>0.3994811265764453</c:v>
                </c:pt>
                <c:pt idx="1">
                  <c:v>0.47954508195850842</c:v>
                </c:pt>
                <c:pt idx="2">
                  <c:v>1.1301913971082789</c:v>
                </c:pt>
                <c:pt idx="3">
                  <c:v>0.79210805305548104</c:v>
                </c:pt>
                <c:pt idx="4">
                  <c:v>0.71574423820468269</c:v>
                </c:pt>
                <c:pt idx="5">
                  <c:v>0.50727124247577005</c:v>
                </c:pt>
                <c:pt idx="6">
                  <c:v>1.0343956023775271</c:v>
                </c:pt>
                <c:pt idx="7">
                  <c:v>0.87633827887387372</c:v>
                </c:pt>
                <c:pt idx="8">
                  <c:v>0.79280904281571696</c:v>
                </c:pt>
                <c:pt idx="9">
                  <c:v>0.92586654600836504</c:v>
                </c:pt>
                <c:pt idx="10">
                  <c:v>0.34503243142335555</c:v>
                </c:pt>
                <c:pt idx="11">
                  <c:v>0.996439838834696</c:v>
                </c:pt>
                <c:pt idx="12">
                  <c:v>0.69040189654577033</c:v>
                </c:pt>
                <c:pt idx="13">
                  <c:v>1.3993928680281895</c:v>
                </c:pt>
                <c:pt idx="14">
                  <c:v>1.2780789586767474</c:v>
                </c:pt>
                <c:pt idx="15">
                  <c:v>0.57187932305288003</c:v>
                </c:pt>
                <c:pt idx="16">
                  <c:v>0.68188051882497269</c:v>
                </c:pt>
                <c:pt idx="17">
                  <c:v>0.57167258097315699</c:v>
                </c:pt>
                <c:pt idx="18">
                  <c:v>0.75235322252233139</c:v>
                </c:pt>
                <c:pt idx="19">
                  <c:v>0.89460183840885699</c:v>
                </c:pt>
                <c:pt idx="20">
                  <c:v>0.86740427292475664</c:v>
                </c:pt>
                <c:pt idx="21">
                  <c:v>1.0883177922610832</c:v>
                </c:pt>
                <c:pt idx="22">
                  <c:v>1.192837506535388</c:v>
                </c:pt>
                <c:pt idx="23">
                  <c:v>0.83843638009039234</c:v>
                </c:pt>
                <c:pt idx="24">
                  <c:v>0.8057133313843402</c:v>
                </c:pt>
                <c:pt idx="25">
                  <c:v>0.97540266018836252</c:v>
                </c:pt>
                <c:pt idx="26">
                  <c:v>0.55342307292357029</c:v>
                </c:pt>
                <c:pt idx="27">
                  <c:v>0.84823802376317936</c:v>
                </c:pt>
                <c:pt idx="28">
                  <c:v>1.0323870863432516</c:v>
                </c:pt>
                <c:pt idx="29">
                  <c:v>1.0590185994824066</c:v>
                </c:pt>
                <c:pt idx="30">
                  <c:v>0.72823655726847969</c:v>
                </c:pt>
                <c:pt idx="31">
                  <c:v>0.6825695308783889</c:v>
                </c:pt>
                <c:pt idx="32">
                  <c:v>1.1186595203046896</c:v>
                </c:pt>
                <c:pt idx="33">
                  <c:v>0.69790879248723325</c:v>
                </c:pt>
                <c:pt idx="34">
                  <c:v>1.238615818202097</c:v>
                </c:pt>
                <c:pt idx="35">
                  <c:v>1.3178743139717097</c:v>
                </c:pt>
                <c:pt idx="36">
                  <c:v>0.49438915282194584</c:v>
                </c:pt>
                <c:pt idx="37">
                  <c:v>0.75267630539952501</c:v>
                </c:pt>
                <c:pt idx="38">
                  <c:v>0.88524607182782711</c:v>
                </c:pt>
                <c:pt idx="39">
                  <c:v>0.43007000379792726</c:v>
                </c:pt>
                <c:pt idx="40">
                  <c:v>0.90693194890023832</c:v>
                </c:pt>
                <c:pt idx="41">
                  <c:v>0.93307787429951994</c:v>
                </c:pt>
                <c:pt idx="42">
                  <c:v>0.51108279460050554</c:v>
                </c:pt>
                <c:pt idx="43">
                  <c:v>1.1159110651440836</c:v>
                </c:pt>
                <c:pt idx="44">
                  <c:v>0.98364512966056983</c:v>
                </c:pt>
                <c:pt idx="45">
                  <c:v>0.43121579213681793</c:v>
                </c:pt>
                <c:pt idx="46">
                  <c:v>0.9466817115032411</c:v>
                </c:pt>
                <c:pt idx="47">
                  <c:v>0.76527989908891347</c:v>
                </c:pt>
                <c:pt idx="48">
                  <c:v>0.87439662295300158</c:v>
                </c:pt>
                <c:pt idx="49">
                  <c:v>0.92207692134929764</c:v>
                </c:pt>
              </c:numCache>
            </c:numRef>
          </c:yVal>
          <c:bubbleSize>
            <c:numRef>
              <c:f>Neck!$X$2:$X$51</c:f>
              <c:numCache>
                <c:formatCode>0.0000</c:formatCode>
                <c:ptCount val="50"/>
                <c:pt idx="0">
                  <c:v>2.797819777449E-2</c:v>
                </c:pt>
                <c:pt idx="1">
                  <c:v>2.8166531514027E-2</c:v>
                </c:pt>
                <c:pt idx="2">
                  <c:v>1.59904923020944E-2</c:v>
                </c:pt>
                <c:pt idx="3">
                  <c:v>3.3214513568574702E-2</c:v>
                </c:pt>
                <c:pt idx="4">
                  <c:v>2.09954837724327E-2</c:v>
                </c:pt>
                <c:pt idx="5">
                  <c:v>4.6284557561716601E-2</c:v>
                </c:pt>
                <c:pt idx="6">
                  <c:v>1.8885574041165001E-2</c:v>
                </c:pt>
                <c:pt idx="7">
                  <c:v>1.25363924462252E-2</c:v>
                </c:pt>
                <c:pt idx="8">
                  <c:v>2.65364714776502E-2</c:v>
                </c:pt>
                <c:pt idx="9">
                  <c:v>1.3811772849356399E-2</c:v>
                </c:pt>
                <c:pt idx="10">
                  <c:v>7.9929929188261202E-3</c:v>
                </c:pt>
                <c:pt idx="11">
                  <c:v>1.4943124799256099E-2</c:v>
                </c:pt>
                <c:pt idx="12">
                  <c:v>1.7986612665046899E-2</c:v>
                </c:pt>
                <c:pt idx="13">
                  <c:v>6.1434830838598799E-3</c:v>
                </c:pt>
                <c:pt idx="14">
                  <c:v>1.4314914745838301E-2</c:v>
                </c:pt>
                <c:pt idx="15">
                  <c:v>3.1243811820396199E-2</c:v>
                </c:pt>
                <c:pt idx="16">
                  <c:v>2.2842501983577401E-2</c:v>
                </c:pt>
                <c:pt idx="17">
                  <c:v>1.7689681025782202E-2</c:v>
                </c:pt>
                <c:pt idx="18">
                  <c:v>2.3306218144847901E-2</c:v>
                </c:pt>
                <c:pt idx="19">
                  <c:v>1.13728559004141E-2</c:v>
                </c:pt>
                <c:pt idx="20">
                  <c:v>5.6523640367764499E-3</c:v>
                </c:pt>
                <c:pt idx="21">
                  <c:v>1.78267879889282E-2</c:v>
                </c:pt>
                <c:pt idx="22">
                  <c:v>4.4068781586319898E-3</c:v>
                </c:pt>
                <c:pt idx="23">
                  <c:v>2.2585091852334101E-2</c:v>
                </c:pt>
                <c:pt idx="24">
                  <c:v>2.0959378799687501E-2</c:v>
                </c:pt>
                <c:pt idx="25">
                  <c:v>1.5643577772180801E-2</c:v>
                </c:pt>
                <c:pt idx="26">
                  <c:v>2.0603831607938199E-2</c:v>
                </c:pt>
                <c:pt idx="27">
                  <c:v>2.7426436013118598E-2</c:v>
                </c:pt>
                <c:pt idx="28">
                  <c:v>1.5888066960238399E-2</c:v>
                </c:pt>
                <c:pt idx="29">
                  <c:v>1.6184927886183299E-2</c:v>
                </c:pt>
                <c:pt idx="30">
                  <c:v>4.4128716346818198E-2</c:v>
                </c:pt>
                <c:pt idx="31">
                  <c:v>2.36762968098654E-2</c:v>
                </c:pt>
                <c:pt idx="32">
                  <c:v>4.4051976392812603E-3</c:v>
                </c:pt>
                <c:pt idx="33">
                  <c:v>1.9982678676095999E-2</c:v>
                </c:pt>
                <c:pt idx="34">
                  <c:v>1.71300700812425E-2</c:v>
                </c:pt>
                <c:pt idx="35">
                  <c:v>6.55524065522692E-3</c:v>
                </c:pt>
                <c:pt idx="36">
                  <c:v>3.1487773490113502E-2</c:v>
                </c:pt>
                <c:pt idx="37">
                  <c:v>3.3254468529484202E-2</c:v>
                </c:pt>
                <c:pt idx="38">
                  <c:v>2.37729044157814E-2</c:v>
                </c:pt>
                <c:pt idx="39">
                  <c:v>3.3648713882458402E-2</c:v>
                </c:pt>
                <c:pt idx="40">
                  <c:v>8.9945181990053504E-3</c:v>
                </c:pt>
                <c:pt idx="41">
                  <c:v>1.8923660847213E-2</c:v>
                </c:pt>
                <c:pt idx="42">
                  <c:v>1.13225262957722E-2</c:v>
                </c:pt>
                <c:pt idx="43">
                  <c:v>9.7751819381014602E-3</c:v>
                </c:pt>
                <c:pt idx="44">
                  <c:v>9.8367545855493101E-3</c:v>
                </c:pt>
                <c:pt idx="45">
                  <c:v>2.6912640248656299E-2</c:v>
                </c:pt>
                <c:pt idx="46">
                  <c:v>1.8010408082246899E-2</c:v>
                </c:pt>
                <c:pt idx="47">
                  <c:v>2.8628047164762398E-2</c:v>
                </c:pt>
                <c:pt idx="48">
                  <c:v>1.74904018866857E-2</c:v>
                </c:pt>
                <c:pt idx="49">
                  <c:v>3.2650274754045597E-2</c:v>
                </c:pt>
              </c:numCache>
            </c:numRef>
          </c:bubbleSize>
          <c:bubble3D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30"/>
        <c:showNegBubbles val="0"/>
        <c:axId val="-364587632"/>
        <c:axId val="-364580560"/>
      </c:bubbleChart>
      <c:valAx>
        <c:axId val="-364587632"/>
        <c:scaling>
          <c:orientation val="minMax"/>
          <c:max val="48"/>
          <c:min val="2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vert="horz"/>
              <a:lstStyle/>
              <a:p>
                <a:pPr>
                  <a:defRPr sz="1400"/>
                </a:pPr>
                <a:r>
                  <a:rPr lang="en-US" sz="1400" dirty="0"/>
                  <a:t>BMI (kg/m</a:t>
                </a:r>
                <a:r>
                  <a:rPr lang="en-US" sz="1400" baseline="30000" dirty="0"/>
                  <a:t>2</a:t>
                </a:r>
                <a:r>
                  <a:rPr lang="en-US" sz="1400" dirty="0"/>
                  <a:t>)</a:t>
                </a:r>
              </a:p>
            </c:rich>
          </c:tx>
          <c:layout>
            <c:manualLayout>
              <c:xMode val="edge"/>
              <c:yMode val="edge"/>
              <c:x val="0.43381364829396324"/>
              <c:y val="0.85069444444444442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0.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-364580560"/>
        <c:crosses val="autoZero"/>
        <c:crossBetween val="midCat"/>
        <c:majorUnit val="4"/>
      </c:valAx>
      <c:valAx>
        <c:axId val="-364580560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US" sz="1600"/>
                  <a:t>Injury risk (%)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0.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-36458763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300">
                <a:latin typeface="Arial" charset="0"/>
                <a:ea typeface="ヒラギノ角ゴ Pro W3" pitchFamily="52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51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5280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300">
                <a:latin typeface="Arial" charset="0"/>
                <a:ea typeface="ヒラギノ角ゴ Pro W3" pitchFamily="52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5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14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300">
                <a:latin typeface="Arial" charset="0"/>
                <a:ea typeface="ヒラギノ角ゴ Pro W3" pitchFamily="52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5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5280" y="912114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300">
                <a:latin typeface="Arial" charset="0"/>
                <a:ea typeface="ヒラギノ角ゴ Pro W3" pitchFamily="52" charset="-128"/>
                <a:cs typeface="+mn-cs"/>
              </a:defRPr>
            </a:lvl1pPr>
          </a:lstStyle>
          <a:p>
            <a:pPr>
              <a:defRPr/>
            </a:pPr>
            <a:fld id="{E02F6EAA-B866-4843-9865-D108EDF983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4970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300">
                <a:latin typeface="Arial" charset="0"/>
                <a:ea typeface="ヒラギノ角ゴ Pro W3" pitchFamily="52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5280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300">
                <a:latin typeface="Arial" charset="0"/>
                <a:ea typeface="ヒラギノ角ゴ Pro W3" pitchFamily="52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5360" y="4560570"/>
            <a:ext cx="5364480" cy="4320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14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300">
                <a:latin typeface="Arial" charset="0"/>
                <a:ea typeface="ヒラギノ角ゴ Pro W3" pitchFamily="52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5280" y="912114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300">
                <a:latin typeface="Arial" charset="0"/>
                <a:ea typeface="ヒラギノ角ゴ Pro W3" pitchFamily="52" charset="-128"/>
                <a:cs typeface="+mn-cs"/>
              </a:defRPr>
            </a:lvl1pPr>
          </a:lstStyle>
          <a:p>
            <a:pPr>
              <a:defRPr/>
            </a:pPr>
            <a:fld id="{A43EDE31-B9B0-4397-A84E-8E7D2844BE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7255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52" charset="-128"/>
        <a:cs typeface="ヒラギノ角ゴ Pro W3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52" charset="-128"/>
        <a:cs typeface="ヒラギノ角ゴ Pro W3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52" charset="-128"/>
        <a:cs typeface="ヒラギノ角ゴ Pro W3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52" charset="-128"/>
        <a:cs typeface="ヒラギノ角ゴ Pro W3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52" charset="-128"/>
        <a:cs typeface="ヒラギノ角ゴ Pro W3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43EDE31-B9B0-4397-A84E-8E7D2844BECB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9805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43EDE31-B9B0-4397-A84E-8E7D2844BECB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5584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43EDE31-B9B0-4397-A84E-8E7D2844BECB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0054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43EDE31-B9B0-4397-A84E-8E7D2844BECB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0184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43EDE31-B9B0-4397-A84E-8E7D2844BECB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3329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43EDE31-B9B0-4397-A84E-8E7D2844BECB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857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6048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CD5204-433C-6F4B-94C8-439BC277C2A9}" type="slidenum">
              <a:rPr lang="en-US">
                <a:latin typeface="Arial" charset="0"/>
                <a:ea typeface="ヒラギノ角ゴ Pro W3" charset="-128"/>
                <a:cs typeface="ヒラギノ角ゴ Pro W3" charset="-128"/>
              </a:rPr>
              <a:pPr/>
              <a:t>18</a:t>
            </a:fld>
            <a:endParaRPr lang="en-US"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379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580413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ECC027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>
              <a:latin typeface="Arial" charset="0"/>
              <a:ea typeface="ヒラギノ角ゴ Pro W3" pitchFamily="52" charset="-128"/>
              <a:cs typeface="+mn-cs"/>
            </a:endParaRP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09600" y="1905000"/>
            <a:ext cx="7772400" cy="1143000"/>
          </a:xfrm>
        </p:spPr>
        <p:txBody>
          <a:bodyPr/>
          <a:lstStyle>
            <a:lvl1pPr>
              <a:defRPr>
                <a:solidFill>
                  <a:srgbClr val="0C172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400800" cy="10668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A1528"/>
                </a:solidFill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4400" y="5827718"/>
            <a:ext cx="7467600" cy="9941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fade/>
      </p:transition>
    </mc:Choice>
    <mc:Fallback xmlns="">
      <p:transition advClick="0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762000"/>
          </a:xfrm>
        </p:spPr>
        <p:txBody>
          <a:bodyPr/>
          <a:lstStyle>
            <a:lvl1pPr>
              <a:defRPr sz="3600" b="1">
                <a:solidFill>
                  <a:srgbClr val="0A152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>
                <a:solidFill>
                  <a:srgbClr val="0A1528"/>
                </a:solidFill>
              </a:defRPr>
            </a:lvl1pPr>
            <a:lvl2pPr>
              <a:defRPr sz="2400">
                <a:solidFill>
                  <a:srgbClr val="0A1528"/>
                </a:solidFill>
              </a:defRPr>
            </a:lvl2pPr>
            <a:lvl3pPr>
              <a:defRPr sz="2000">
                <a:solidFill>
                  <a:srgbClr val="0A1528"/>
                </a:solidFill>
              </a:defRPr>
            </a:lvl3pPr>
            <a:lvl4pPr>
              <a:defRPr sz="1800">
                <a:solidFill>
                  <a:srgbClr val="0A1528"/>
                </a:solidFill>
              </a:defRPr>
            </a:lvl4pPr>
            <a:lvl5pPr>
              <a:defRPr sz="1800">
                <a:solidFill>
                  <a:srgbClr val="0A1528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7010400" y="6613525"/>
            <a:ext cx="2133600" cy="244475"/>
          </a:xfrm>
          <a:prstGeom prst="rect">
            <a:avLst/>
          </a:prstGeom>
        </p:spPr>
        <p:txBody>
          <a:bodyPr/>
          <a:lstStyle>
            <a:lvl1pPr algn="r">
              <a:defRPr sz="1200">
                <a:latin typeface="+mj-lt"/>
              </a:defRPr>
            </a:lvl1pPr>
          </a:lstStyle>
          <a:p>
            <a:pPr>
              <a:defRPr/>
            </a:pPr>
            <a:fld id="{A32F7627-FFE0-4A80-B171-5573DAAEC06F}" type="slidenum">
              <a:rPr lang="zh-CN" altLang="en-US" smtClean="0"/>
              <a:pPr>
                <a:defRPr/>
              </a:pPr>
              <a:t>‹#›</a:t>
            </a:fld>
            <a:endParaRPr lang="en-US" altLang="zh-CN" dirty="0"/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ECC027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>
              <a:latin typeface="Arial" charset="0"/>
              <a:ea typeface="ヒラギノ角ゴ Pro W3" pitchFamily="52" charset="-128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fade/>
      </p:transition>
    </mc:Choice>
    <mc:Fallback xmlns=""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4F225F-66D9-4B60-897E-B20A2673FB11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ECC027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>
              <a:latin typeface="Arial" charset="0"/>
              <a:ea typeface="ヒラギノ角ゴ Pro W3" pitchFamily="52" charset="-128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fade/>
      </p:transition>
    </mc:Choice>
    <mc:Fallback xmlns="">
      <p:transition advClick="0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A152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95400"/>
            <a:ext cx="3810000" cy="4114800"/>
          </a:xfrm>
        </p:spPr>
        <p:txBody>
          <a:bodyPr/>
          <a:lstStyle>
            <a:lvl1pPr>
              <a:defRPr sz="2800">
                <a:solidFill>
                  <a:srgbClr val="0A1528"/>
                </a:solidFill>
              </a:defRPr>
            </a:lvl1pPr>
            <a:lvl2pPr>
              <a:defRPr sz="2400">
                <a:solidFill>
                  <a:srgbClr val="0A1528"/>
                </a:solidFill>
              </a:defRPr>
            </a:lvl2pPr>
            <a:lvl3pPr>
              <a:defRPr sz="2000">
                <a:solidFill>
                  <a:srgbClr val="0A1528"/>
                </a:solidFill>
              </a:defRPr>
            </a:lvl3pPr>
            <a:lvl4pPr>
              <a:defRPr sz="1800">
                <a:solidFill>
                  <a:srgbClr val="0A1528"/>
                </a:solidFill>
              </a:defRPr>
            </a:lvl4pPr>
            <a:lvl5pPr>
              <a:defRPr sz="1800">
                <a:solidFill>
                  <a:srgbClr val="0A1528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3810000" cy="4114800"/>
          </a:xfrm>
        </p:spPr>
        <p:txBody>
          <a:bodyPr/>
          <a:lstStyle>
            <a:lvl1pPr>
              <a:defRPr sz="2800">
                <a:solidFill>
                  <a:srgbClr val="0A1528"/>
                </a:solidFill>
              </a:defRPr>
            </a:lvl1pPr>
            <a:lvl2pPr>
              <a:defRPr sz="2400">
                <a:solidFill>
                  <a:srgbClr val="0A1528"/>
                </a:solidFill>
              </a:defRPr>
            </a:lvl2pPr>
            <a:lvl3pPr>
              <a:defRPr sz="2000">
                <a:solidFill>
                  <a:srgbClr val="0A1528"/>
                </a:solidFill>
              </a:defRPr>
            </a:lvl3pPr>
            <a:lvl4pPr>
              <a:defRPr sz="1800">
                <a:solidFill>
                  <a:srgbClr val="0A1528"/>
                </a:solidFill>
              </a:defRPr>
            </a:lvl4pPr>
            <a:lvl5pPr>
              <a:defRPr sz="1800">
                <a:solidFill>
                  <a:srgbClr val="0A1528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E2BDE-963F-4676-BD13-310F500B76D3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6" name="Rectangle 5"/>
          <p:cNvSpPr>
            <a:spLocks noChangeArrowheads="1"/>
          </p:cNvSpPr>
          <p:nvPr userDrawn="1"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ECC027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>
              <a:latin typeface="Arial" charset="0"/>
              <a:ea typeface="ヒラギノ角ゴ Pro W3" pitchFamily="52" charset="-128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fade/>
      </p:transition>
    </mc:Choice>
    <mc:Fallback xmlns="">
      <p:transition advClick="0" advTm="5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B9FC6A-58AB-489D-9982-86F07C3C2337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ECC027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>
              <a:latin typeface="Arial" charset="0"/>
              <a:ea typeface="ヒラギノ角ゴ Pro W3" pitchFamily="52" charset="-128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fade/>
      </p:transition>
    </mc:Choice>
    <mc:Fallback xmlns="">
      <p:transition advClick="0" advTm="5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3999" cy="76200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ECC027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>
              <a:latin typeface="Arial" charset="0"/>
              <a:ea typeface="ヒラギノ角ゴ Pro W3" pitchFamily="52" charset="-128"/>
              <a:cs typeface="+mn-cs"/>
            </a:endParaRPr>
          </a:p>
        </p:txBody>
      </p:sp>
      <p:sp>
        <p:nvSpPr>
          <p:cNvPr id="3" name="Rectangle 2"/>
          <p:cNvSpPr/>
          <p:nvPr userDrawn="1"/>
        </p:nvSpPr>
        <p:spPr bwMode="auto">
          <a:xfrm>
            <a:off x="0" y="6096000"/>
            <a:ext cx="1828800" cy="762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52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fade/>
      </p:transition>
    </mc:Choice>
    <mc:Fallback xmlns=""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76200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ECC027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>
              <a:latin typeface="Arial" charset="0"/>
              <a:ea typeface="ヒラギノ角ゴ Pro W3" pitchFamily="52" charset="-128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fade/>
      </p:transition>
    </mc:Choice>
    <mc:Fallback xmlns=""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1A5C4E-BA3B-4ED5-9ABE-D7FD81BA50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6" name="Rectangle 5"/>
          <p:cNvSpPr>
            <a:spLocks noChangeArrowheads="1"/>
          </p:cNvSpPr>
          <p:nvPr userDrawn="1"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ECC027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>
              <a:latin typeface="Arial" charset="0"/>
              <a:ea typeface="ヒラギノ角ゴ Pro W3" pitchFamily="52" charset="-128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fade/>
      </p:transition>
    </mc:Choice>
    <mc:Fallback xmlns=""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495D69-AE77-49A1-A870-D4CD510CF5C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6" name="Rectangle 5"/>
          <p:cNvSpPr>
            <a:spLocks noChangeArrowheads="1"/>
          </p:cNvSpPr>
          <p:nvPr userDrawn="1"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ECC027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>
              <a:latin typeface="Arial" charset="0"/>
              <a:ea typeface="ヒラギノ角ゴ Pro W3" pitchFamily="52" charset="-128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fade/>
      </p:transition>
    </mc:Choice>
    <mc:Fallback xmlns="">
      <p:transition advClick="0" advTm="5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09D142-436D-4EDC-BC3F-EDFA27B3E629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ECC027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>
              <a:latin typeface="Arial" charset="0"/>
              <a:ea typeface="ヒラギノ角ゴ Pro W3" pitchFamily="52" charset="-128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fade/>
      </p:transition>
    </mc:Choice>
    <mc:Fallback xmlns="">
      <p:transition advClick="0" advTm="5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04800"/>
            <a:ext cx="1943100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04800"/>
            <a:ext cx="5676900" cy="5105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EAF216-B3D7-4003-8C18-A45B9197B287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ECC027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>
              <a:latin typeface="Arial" charset="0"/>
              <a:ea typeface="ヒラギノ角ゴ Pro W3" pitchFamily="52" charset="-128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fade/>
      </p:transition>
    </mc:Choice>
    <mc:Fallback xmlns="">
      <p:transition advClick="0" advTm="5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304800"/>
            <a:ext cx="77724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2954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2954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34290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4290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E6AB1B-3931-4852-94F9-985F42C9D871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fade/>
      </p:transition>
    </mc:Choice>
    <mc:Fallback xmlns="">
      <p:transition advClick="0" advTm="500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954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2954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4290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7663A6-4D49-49BA-9AA8-50F9C68DB3C1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fade/>
      </p:transition>
    </mc:Choice>
    <mc:Fallback xmlns="">
      <p:transition advClick="0" advTm="500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295400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598637-3D58-4D02-BC83-63DCDAB73617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fade/>
      </p:transition>
    </mc:Choice>
    <mc:Fallback xmlns=""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D45907-4D75-4F01-965A-51AAEF6591C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fade/>
      </p:transition>
    </mc:Choice>
    <mc:Fallback xmlns="">
      <p:transition advClick="0" advTm="5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228600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954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F8AC1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>
              <a:latin typeface="Arial" charset="0"/>
              <a:ea typeface="ヒラギノ角ゴ Pro W3" pitchFamily="52" charset="-128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152400" y="6248400"/>
            <a:ext cx="1524000" cy="49227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346" r:id="rId1"/>
    <p:sldLayoutId id="2147484347" r:id="rId2"/>
    <p:sldLayoutId id="2147484333" r:id="rId3"/>
    <p:sldLayoutId id="2147484334" r:id="rId4"/>
    <p:sldLayoutId id="2147484335" r:id="rId5"/>
    <p:sldLayoutId id="2147484336" r:id="rId6"/>
    <p:sldLayoutId id="2147484337" r:id="rId7"/>
    <p:sldLayoutId id="2147484338" r:id="rId8"/>
    <p:sldLayoutId id="2147484339" r:id="rId9"/>
    <p:sldLayoutId id="2147484340" r:id="rId10"/>
    <p:sldLayoutId id="2147484341" r:id="rId11"/>
    <p:sldLayoutId id="2147484342" r:id="rId12"/>
    <p:sldLayoutId id="2147484343" r:id="rId13"/>
    <p:sldLayoutId id="2147484344" r:id="rId14"/>
    <p:sldLayoutId id="2147484345" r:id="rId15"/>
  </p:sldLayoutIdLst>
  <mc:AlternateContent xmlns:mc="http://schemas.openxmlformats.org/markup-compatibility/2006" xmlns:p14="http://schemas.microsoft.com/office/powerpoint/2010/main">
    <mc:Choice Requires="p14">
      <p:transition p14:dur="250" advClick="0" advTm="5000">
        <p:fade/>
      </p:transition>
    </mc:Choice>
    <mc:Fallback xmlns=""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lang="en-US" altLang="zh-CN" sz="3600" b="1" smtClean="0">
          <a:solidFill>
            <a:srgbClr val="0A1528"/>
          </a:solidFill>
          <a:latin typeface="+mj-lt"/>
          <a:ea typeface="+mj-ea"/>
          <a:cs typeface="ヒラギノ角ゴ Pro W3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2A4687"/>
          </a:solidFill>
          <a:latin typeface="Arial" charset="0"/>
          <a:ea typeface="ヒラギノ角ゴ Pro W3" pitchFamily="52" charset="-128"/>
          <a:cs typeface="ヒラギノ角ゴ Pro W3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2A4687"/>
          </a:solidFill>
          <a:latin typeface="Arial" charset="0"/>
          <a:ea typeface="ヒラギノ角ゴ Pro W3" pitchFamily="52" charset="-128"/>
          <a:cs typeface="ヒラギノ角ゴ Pro W3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2A4687"/>
          </a:solidFill>
          <a:latin typeface="Arial" charset="0"/>
          <a:ea typeface="ヒラギノ角ゴ Pro W3" pitchFamily="52" charset="-128"/>
          <a:cs typeface="ヒラギノ角ゴ Pro W3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2A4687"/>
          </a:solidFill>
          <a:latin typeface="Arial" charset="0"/>
          <a:ea typeface="ヒラギノ角ゴ Pro W3" pitchFamily="52" charset="-128"/>
          <a:cs typeface="ヒラギノ角ゴ Pro W3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2A4687"/>
          </a:solidFill>
          <a:latin typeface="Arial" charset="0"/>
          <a:ea typeface="ヒラギノ角ゴ Pro W3" pitchFamily="52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2A4687"/>
          </a:solidFill>
          <a:latin typeface="Arial" charset="0"/>
          <a:ea typeface="ヒラギノ角ゴ Pro W3" pitchFamily="52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2A4687"/>
          </a:solidFill>
          <a:latin typeface="Arial" charset="0"/>
          <a:ea typeface="ヒラギノ角ゴ Pro W3" pitchFamily="52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2A4687"/>
          </a:solidFill>
          <a:latin typeface="Arial" charset="0"/>
          <a:ea typeface="ヒラギノ角ゴ Pro W3" pitchFamily="52" charset="-128"/>
        </a:defRPr>
      </a:lvl9pPr>
    </p:titleStyle>
    <p:bodyStyle>
      <a:lvl1pPr marL="342900" indent="-342900" algn="l" rtl="0" eaLnBrk="0" fontAlgn="base" hangingPunct="0">
        <a:spcBef>
          <a:spcPct val="10000"/>
        </a:spcBef>
        <a:spcAft>
          <a:spcPct val="10000"/>
        </a:spcAft>
        <a:buChar char="•"/>
        <a:defRPr lang="en-US" altLang="zh-CN" sz="3200" smtClean="0">
          <a:solidFill>
            <a:srgbClr val="0A1528"/>
          </a:solidFill>
          <a:latin typeface="+mn-lt"/>
          <a:ea typeface="+mn-ea"/>
          <a:cs typeface="ヒラギノ角ゴ Pro W3"/>
        </a:defRPr>
      </a:lvl1pPr>
      <a:lvl2pPr marL="742950" indent="-285750" algn="l" rtl="0" eaLnBrk="0" fontAlgn="base" hangingPunct="0">
        <a:spcBef>
          <a:spcPct val="10000"/>
        </a:spcBef>
        <a:spcAft>
          <a:spcPct val="10000"/>
        </a:spcAft>
        <a:buChar char="–"/>
        <a:defRPr lang="en-US" altLang="zh-CN" sz="2800" smtClean="0">
          <a:solidFill>
            <a:srgbClr val="0A1528"/>
          </a:solidFill>
          <a:latin typeface="+mn-lt"/>
          <a:ea typeface="+mn-ea"/>
          <a:cs typeface="ヒラギノ角ゴ Pro W3"/>
        </a:defRPr>
      </a:lvl2pPr>
      <a:lvl3pPr marL="1143000" indent="-228600" algn="l" rtl="0" eaLnBrk="0" fontAlgn="base" hangingPunct="0">
        <a:spcBef>
          <a:spcPct val="10000"/>
        </a:spcBef>
        <a:spcAft>
          <a:spcPct val="10000"/>
        </a:spcAft>
        <a:buChar char="•"/>
        <a:defRPr lang="en-US" altLang="zh-CN" sz="2400" smtClean="0">
          <a:solidFill>
            <a:srgbClr val="0A1528"/>
          </a:solidFill>
          <a:latin typeface="+mn-lt"/>
          <a:ea typeface="+mn-ea"/>
          <a:cs typeface="ヒラギノ角ゴ Pro W3"/>
        </a:defRPr>
      </a:lvl3pPr>
      <a:lvl4pPr marL="1600200" indent="-228600" algn="l" rtl="0" eaLnBrk="0" fontAlgn="base" hangingPunct="0">
        <a:spcBef>
          <a:spcPct val="10000"/>
        </a:spcBef>
        <a:spcAft>
          <a:spcPct val="10000"/>
        </a:spcAft>
        <a:buChar char="–"/>
        <a:defRPr lang="en-US" altLang="zh-CN" sz="2000" smtClean="0">
          <a:solidFill>
            <a:srgbClr val="0A1528"/>
          </a:solidFill>
          <a:latin typeface="+mn-lt"/>
          <a:ea typeface="+mn-ea"/>
          <a:cs typeface="ヒラギノ角ゴ Pro W3"/>
        </a:defRPr>
      </a:lvl4pPr>
      <a:lvl5pPr marL="2057400" indent="-228600" algn="l" rtl="0" eaLnBrk="0" fontAlgn="base" hangingPunct="0">
        <a:spcBef>
          <a:spcPct val="10000"/>
        </a:spcBef>
        <a:spcAft>
          <a:spcPct val="10000"/>
        </a:spcAft>
        <a:buChar char="»"/>
        <a:defRPr lang="en-US" altLang="zh-CN" sz="2000" smtClean="0">
          <a:solidFill>
            <a:srgbClr val="0A1528"/>
          </a:solidFill>
          <a:latin typeface="+mn-lt"/>
          <a:ea typeface="+mn-ea"/>
          <a:cs typeface="ヒラギノ角ゴ Pro W3"/>
        </a:defRPr>
      </a:lvl5pPr>
      <a:lvl6pPr marL="2514600" indent="-228600" algn="l" rtl="0" fontAlgn="base">
        <a:spcBef>
          <a:spcPct val="0"/>
        </a:spcBef>
        <a:spcAft>
          <a:spcPct val="0"/>
        </a:spcAft>
        <a:buChar char="»"/>
        <a:defRPr sz="2000">
          <a:solidFill>
            <a:srgbClr val="2A4687"/>
          </a:solidFill>
          <a:latin typeface="+mn-lt"/>
          <a:ea typeface="+mn-ea"/>
        </a:defRPr>
      </a:lvl6pPr>
      <a:lvl7pPr marL="2971800" indent="-228600" algn="l" rtl="0" fontAlgn="base">
        <a:spcBef>
          <a:spcPct val="0"/>
        </a:spcBef>
        <a:spcAft>
          <a:spcPct val="0"/>
        </a:spcAft>
        <a:buChar char="»"/>
        <a:defRPr sz="2000">
          <a:solidFill>
            <a:srgbClr val="2A4687"/>
          </a:solidFill>
          <a:latin typeface="+mn-lt"/>
          <a:ea typeface="+mn-ea"/>
        </a:defRPr>
      </a:lvl7pPr>
      <a:lvl8pPr marL="3429000" indent="-228600" algn="l" rtl="0" fontAlgn="base">
        <a:spcBef>
          <a:spcPct val="0"/>
        </a:spcBef>
        <a:spcAft>
          <a:spcPct val="0"/>
        </a:spcAft>
        <a:buChar char="»"/>
        <a:defRPr sz="2000">
          <a:solidFill>
            <a:srgbClr val="2A4687"/>
          </a:solidFill>
          <a:latin typeface="+mn-lt"/>
          <a:ea typeface="+mn-ea"/>
        </a:defRPr>
      </a:lvl8pPr>
      <a:lvl9pPr marL="3886200" indent="-228600" algn="l" rtl="0" fontAlgn="base">
        <a:spcBef>
          <a:spcPct val="0"/>
        </a:spcBef>
        <a:spcAft>
          <a:spcPct val="0"/>
        </a:spcAft>
        <a:buChar char="»"/>
        <a:defRPr sz="2000">
          <a:solidFill>
            <a:srgbClr val="2A4687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8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7.png"/><Relationship Id="rId2" Type="http://schemas.microsoft.com/office/2007/relationships/media" Target="../media/media1.mov"/><Relationship Id="rId16" Type="http://schemas.openxmlformats.org/officeDocument/2006/relationships/image" Target="../media/image16.png"/><Relationship Id="rId1" Type="http://schemas.openxmlformats.org/officeDocument/2006/relationships/video" Target="NULL" TargetMode="Externa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13.png"/><Relationship Id="rId15" Type="http://schemas.openxmlformats.org/officeDocument/2006/relationships/image" Target="../media/image15.png"/><Relationship Id="rId10" Type="http://schemas.openxmlformats.org/officeDocument/2006/relationships/image" Target="../media/image8.png"/><Relationship Id="rId19" Type="http://schemas.openxmlformats.org/officeDocument/2006/relationships/image" Target="../media/image19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7.png"/><Relationship Id="rId1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video" Target="NULL" TargetMode="External"/><Relationship Id="rId7" Type="http://schemas.openxmlformats.org/officeDocument/2006/relationships/image" Target="../media/image22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7.xml"/><Relationship Id="rId4" Type="http://schemas.microsoft.com/office/2007/relationships/media" Target="../media/media3.wm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hyperlink" Target="#_ENREF_10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hyperlink" Target="#_ENREF_5"/><Relationship Id="rId5" Type="http://schemas.openxmlformats.org/officeDocument/2006/relationships/hyperlink" Target="#_ENREF_4"/><Relationship Id="rId4" Type="http://schemas.openxmlformats.org/officeDocument/2006/relationships/hyperlink" Target="#_ENREF_7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10" Type="http://schemas.openxmlformats.org/officeDocument/2006/relationships/image" Target="../media/image46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4.wmv"/><Relationship Id="rId1" Type="http://schemas.openxmlformats.org/officeDocument/2006/relationships/video" Target="NULL" TargetMode="External"/><Relationship Id="rId4" Type="http://schemas.openxmlformats.org/officeDocument/2006/relationships/image" Target="../media/image5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chart" Target="../charts/char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image" Target="../media/image5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gif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jwhu@umich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6700" y="1458468"/>
            <a:ext cx="8458200" cy="954241"/>
          </a:xfrm>
        </p:spPr>
        <p:txBody>
          <a:bodyPr/>
          <a:lstStyle/>
          <a:p>
            <a:r>
              <a:rPr lang="en-US" altLang="zh-CN" sz="3200" dirty="0" smtClean="0"/>
              <a:t>UMTRI Human Body Model Overview</a:t>
            </a:r>
            <a:endParaRPr lang="en-US" altLang="zh-CN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7620000" cy="852736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0C172A"/>
                </a:solidFill>
                <a:cs typeface="+mn-cs"/>
              </a:rPr>
              <a:t>UMTRI Biosciences</a:t>
            </a:r>
            <a:endParaRPr lang="en-US" sz="1800" dirty="0">
              <a:solidFill>
                <a:schemeClr val="tx1"/>
              </a:solidFill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762000" y="2438400"/>
            <a:ext cx="7543800" cy="76200"/>
          </a:xfrm>
          <a:prstGeom prst="rect">
            <a:avLst/>
          </a:prstGeom>
          <a:solidFill>
            <a:srgbClr val="ECC027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Subtitle 2"/>
          <p:cNvSpPr txBox="1">
            <a:spLocks/>
          </p:cNvSpPr>
          <p:nvPr/>
        </p:nvSpPr>
        <p:spPr bwMode="auto">
          <a:xfrm>
            <a:off x="685800" y="5181600"/>
            <a:ext cx="7620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10000"/>
              </a:spcBef>
              <a:spcAft>
                <a:spcPct val="10000"/>
              </a:spcAft>
              <a:buFontTx/>
              <a:buNone/>
              <a:defRPr lang="en-US" altLang="zh-CN" sz="3200">
                <a:solidFill>
                  <a:srgbClr val="0A1528"/>
                </a:solidFill>
                <a:latin typeface="+mn-lt"/>
                <a:ea typeface="+mn-ea"/>
                <a:cs typeface="ヒラギノ角ゴ Pro W3"/>
              </a:defRPr>
            </a:lvl1pPr>
            <a:lvl2pPr marL="742950" indent="-285750" algn="l" rtl="0" eaLnBrk="0" fontAlgn="base" hangingPunct="0">
              <a:spcBef>
                <a:spcPct val="10000"/>
              </a:spcBef>
              <a:spcAft>
                <a:spcPct val="10000"/>
              </a:spcAft>
              <a:buChar char="–"/>
              <a:defRPr lang="en-US" altLang="zh-CN" sz="2800" smtClean="0">
                <a:solidFill>
                  <a:srgbClr val="0A1528"/>
                </a:solidFill>
                <a:latin typeface="+mn-lt"/>
                <a:ea typeface="+mn-ea"/>
                <a:cs typeface="ヒラギノ角ゴ Pro W3"/>
              </a:defRPr>
            </a:lvl2pPr>
            <a:lvl3pPr marL="1143000" indent="-228600" algn="l" rtl="0" eaLnBrk="0" fontAlgn="base" hangingPunct="0">
              <a:spcBef>
                <a:spcPct val="10000"/>
              </a:spcBef>
              <a:spcAft>
                <a:spcPct val="10000"/>
              </a:spcAft>
              <a:buChar char="•"/>
              <a:defRPr lang="en-US" altLang="zh-CN" sz="2400" smtClean="0">
                <a:solidFill>
                  <a:srgbClr val="0A1528"/>
                </a:solidFill>
                <a:latin typeface="+mn-lt"/>
                <a:ea typeface="+mn-ea"/>
                <a:cs typeface="ヒラギノ角ゴ Pro W3"/>
              </a:defRPr>
            </a:lvl3pPr>
            <a:lvl4pPr marL="1600200" indent="-228600" algn="l" rtl="0" eaLnBrk="0" fontAlgn="base" hangingPunct="0">
              <a:spcBef>
                <a:spcPct val="10000"/>
              </a:spcBef>
              <a:spcAft>
                <a:spcPct val="10000"/>
              </a:spcAft>
              <a:buChar char="–"/>
              <a:defRPr lang="en-US" altLang="zh-CN" sz="2000" smtClean="0">
                <a:solidFill>
                  <a:srgbClr val="0A1528"/>
                </a:solidFill>
                <a:latin typeface="+mn-lt"/>
                <a:ea typeface="+mn-ea"/>
                <a:cs typeface="ヒラギノ角ゴ Pro W3"/>
              </a:defRPr>
            </a:lvl4pPr>
            <a:lvl5pPr marL="2057400" indent="-228600" algn="l" rtl="0" eaLnBrk="0" fontAlgn="base" hangingPunct="0">
              <a:spcBef>
                <a:spcPct val="10000"/>
              </a:spcBef>
              <a:spcAft>
                <a:spcPct val="10000"/>
              </a:spcAft>
              <a:buChar char="»"/>
              <a:defRPr lang="en-US" altLang="zh-CN" sz="2000" smtClean="0">
                <a:solidFill>
                  <a:srgbClr val="0A1528"/>
                </a:solidFill>
                <a:latin typeface="+mn-lt"/>
                <a:ea typeface="+mn-ea"/>
                <a:cs typeface="ヒラギノ角ゴ Pro W3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2A4687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2A4687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2A4687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2A4687"/>
                </a:solidFill>
                <a:latin typeface="+mn-lt"/>
                <a:ea typeface="+mn-ea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kern="0" dirty="0" smtClean="0">
                <a:solidFill>
                  <a:srgbClr val="0C172A"/>
                </a:solidFill>
                <a:cs typeface="+mn-cs"/>
              </a:rPr>
              <a:t>February 21, 2018 </a:t>
            </a:r>
            <a:endParaRPr lang="en-US" sz="1800" kern="0" dirty="0">
              <a:solidFill>
                <a:schemeClr val="tx1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0939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8543" y="1219200"/>
            <a:ext cx="2942596" cy="2743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1752"/>
            <a:ext cx="9144000" cy="762000"/>
          </a:xfrm>
        </p:spPr>
        <p:txBody>
          <a:bodyPr/>
          <a:lstStyle/>
          <a:p>
            <a:r>
              <a:rPr lang="en-US" sz="3600" b="1" dirty="0" smtClean="0"/>
              <a:t>Finite Element Human Models</a:t>
            </a:r>
            <a:endParaRPr lang="en-US" sz="3600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6108" y="1846461"/>
            <a:ext cx="2875714" cy="3216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6108" y="1846461"/>
            <a:ext cx="2875714" cy="3216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6108" y="1846461"/>
            <a:ext cx="2875714" cy="3216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6108" y="1846461"/>
            <a:ext cx="2875714" cy="3216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925484"/>
            <a:ext cx="2875714" cy="3216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925484"/>
            <a:ext cx="2875714" cy="3216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925484"/>
            <a:ext cx="2875714" cy="3216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925484"/>
            <a:ext cx="2875714" cy="3216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ectangle 3"/>
          <p:cNvSpPr txBox="1">
            <a:spLocks noChangeArrowheads="1"/>
          </p:cNvSpPr>
          <p:nvPr/>
        </p:nvSpPr>
        <p:spPr bwMode="auto">
          <a:xfrm>
            <a:off x="6459929" y="1261072"/>
            <a:ext cx="241398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rgbClr val="2A4687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rgbClr val="2A4687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2A4687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2A4687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A4687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A4687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A4687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A4687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A4687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Tx/>
              <a:buNone/>
            </a:pPr>
            <a:r>
              <a:rPr lang="en-US" altLang="ja-JP" sz="1800" dirty="0" smtClean="0">
                <a:solidFill>
                  <a:schemeClr val="tx1"/>
                </a:solidFill>
              </a:rPr>
              <a:t>Global Human Body Modeling Consortium (GHBMC)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en-US" sz="1800" dirty="0" smtClean="0">
                <a:solidFill>
                  <a:schemeClr val="tx1"/>
                </a:solidFill>
              </a:rPr>
              <a:t>Mid-size Male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457201" y="1293600"/>
            <a:ext cx="2209800" cy="1263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rgbClr val="2A4687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rgbClr val="2A4687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2A4687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2A4687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A4687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A4687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A4687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A4687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A4687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Tx/>
              <a:buNone/>
            </a:pPr>
            <a:r>
              <a:rPr lang="en-US" altLang="ja-JP" sz="1800" dirty="0" smtClean="0">
                <a:solidFill>
                  <a:schemeClr val="tx1"/>
                </a:solidFill>
              </a:rPr>
              <a:t>Total Human Model for Safety (THUMS)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en-US" sz="1800" dirty="0" smtClean="0">
                <a:solidFill>
                  <a:schemeClr val="tx1"/>
                </a:solidFill>
              </a:rPr>
              <a:t>Mid-size Male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6324600" y="1275262"/>
            <a:ext cx="2674576" cy="3769050"/>
          </a:xfrm>
          <a:prstGeom prst="rect">
            <a:avLst/>
          </a:prstGeom>
          <a:solidFill>
            <a:schemeClr val="bg1">
              <a:lumMod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141394" y="3851699"/>
            <a:ext cx="2916895" cy="2743200"/>
          </a:xfrm>
          <a:prstGeom prst="rect">
            <a:avLst/>
          </a:prstGeom>
        </p:spPr>
      </p:pic>
      <p:sp>
        <p:nvSpPr>
          <p:cNvPr id="27" name="Rectangle 26"/>
          <p:cNvSpPr/>
          <p:nvPr/>
        </p:nvSpPr>
        <p:spPr>
          <a:xfrm>
            <a:off x="221025" y="1293600"/>
            <a:ext cx="2674576" cy="3769050"/>
          </a:xfrm>
          <a:prstGeom prst="rect">
            <a:avLst/>
          </a:prstGeom>
          <a:solidFill>
            <a:srgbClr val="FFC00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9" name="4-Point Star 48"/>
          <p:cNvSpPr/>
          <p:nvPr/>
        </p:nvSpPr>
        <p:spPr>
          <a:xfrm>
            <a:off x="5158369" y="5631429"/>
            <a:ext cx="236306" cy="236306"/>
          </a:xfrm>
          <a:prstGeom prst="star4">
            <a:avLst/>
          </a:prstGeom>
          <a:solidFill>
            <a:srgbClr val="C0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4-Point Star 47"/>
          <p:cNvSpPr/>
          <p:nvPr/>
        </p:nvSpPr>
        <p:spPr>
          <a:xfrm>
            <a:off x="5191260" y="3010948"/>
            <a:ext cx="236306" cy="236306"/>
          </a:xfrm>
          <a:prstGeom prst="star4">
            <a:avLst/>
          </a:prstGeom>
          <a:solidFill>
            <a:srgbClr val="C0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/>
          <p:cNvSpPr txBox="1"/>
          <p:nvPr/>
        </p:nvSpPr>
        <p:spPr>
          <a:xfrm>
            <a:off x="3992868" y="3336633"/>
            <a:ext cx="1941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Skeleton Overlay</a:t>
            </a:r>
            <a:endParaRPr lang="en-US" sz="1800" dirty="0"/>
          </a:p>
        </p:txBody>
      </p:sp>
      <p:sp>
        <p:nvSpPr>
          <p:cNvPr id="55" name="TextBox 54"/>
          <p:cNvSpPr txBox="1"/>
          <p:nvPr/>
        </p:nvSpPr>
        <p:spPr>
          <a:xfrm>
            <a:off x="3992868" y="6106103"/>
            <a:ext cx="2300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Body Shape Overlay</a:t>
            </a:r>
            <a:endParaRPr lang="en-US" sz="1800" dirty="0"/>
          </a:p>
        </p:txBody>
      </p:sp>
      <p:sp>
        <p:nvSpPr>
          <p:cNvPr id="50" name="Rectangle 49"/>
          <p:cNvSpPr/>
          <p:nvPr/>
        </p:nvSpPr>
        <p:spPr>
          <a:xfrm>
            <a:off x="6446182" y="6092173"/>
            <a:ext cx="729465" cy="174930"/>
          </a:xfrm>
          <a:prstGeom prst="rect">
            <a:avLst/>
          </a:prstGeom>
          <a:solidFill>
            <a:srgbClr val="FFC000"/>
          </a:solidFill>
          <a:ln w="127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6446182" y="5768293"/>
            <a:ext cx="729465" cy="174930"/>
          </a:xfrm>
          <a:prstGeom prst="rect">
            <a:avLst/>
          </a:prstGeom>
          <a:solidFill>
            <a:schemeClr val="bg2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170417" y="5667680"/>
            <a:ext cx="11400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GHBMC</a:t>
            </a:r>
            <a:endParaRPr lang="en-US" sz="2000" dirty="0"/>
          </a:p>
        </p:txBody>
      </p:sp>
      <p:sp>
        <p:nvSpPr>
          <p:cNvPr id="52" name="TextBox 51"/>
          <p:cNvSpPr txBox="1"/>
          <p:nvPr/>
        </p:nvSpPr>
        <p:spPr>
          <a:xfrm>
            <a:off x="7170417" y="5979583"/>
            <a:ext cx="10983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THUMS</a:t>
            </a:r>
            <a:endParaRPr lang="en-US" sz="2000" dirty="0"/>
          </a:p>
        </p:txBody>
      </p:sp>
      <p:sp>
        <p:nvSpPr>
          <p:cNvPr id="56" name="Rectangle 55"/>
          <p:cNvSpPr/>
          <p:nvPr/>
        </p:nvSpPr>
        <p:spPr>
          <a:xfrm>
            <a:off x="3051306" y="1169343"/>
            <a:ext cx="3148028" cy="5425555"/>
          </a:xfrm>
          <a:prstGeom prst="rect">
            <a:avLst/>
          </a:prstGeom>
          <a:solidFill>
            <a:srgbClr val="663300">
              <a:alpha val="1372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2" name="Right Arrow 41"/>
          <p:cNvSpPr/>
          <p:nvPr/>
        </p:nvSpPr>
        <p:spPr>
          <a:xfrm>
            <a:off x="2743200" y="2915892"/>
            <a:ext cx="807718" cy="337725"/>
          </a:xfrm>
          <a:prstGeom prst="rightArrow">
            <a:avLst/>
          </a:prstGeom>
          <a:solidFill>
            <a:srgbClr val="FFC000"/>
          </a:solidFill>
          <a:ln w="127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ight Arrow 42"/>
          <p:cNvSpPr/>
          <p:nvPr/>
        </p:nvSpPr>
        <p:spPr>
          <a:xfrm rot="10800000">
            <a:off x="5943600" y="2915892"/>
            <a:ext cx="944292" cy="364178"/>
          </a:xfrm>
          <a:prstGeom prst="rightArrow">
            <a:avLst/>
          </a:prstGeom>
          <a:solidFill>
            <a:schemeClr val="bg2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710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48" grpId="0" animBg="1"/>
      <p:bldP spid="54" grpId="0"/>
      <p:bldP spid="55" grpId="0"/>
      <p:bldP spid="50" grpId="0" animBg="1"/>
      <p:bldP spid="51" grpId="0" animBg="1"/>
      <p:bldP spid="4" grpId="0"/>
      <p:bldP spid="52" grpId="0"/>
      <p:bldP spid="56" grpId="0" animBg="1"/>
      <p:bldP spid="42" grpId="0" animBg="1"/>
      <p:bldP spid="4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variable_oblique_52_anon.mo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35725.1904"/>
                </p14:media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2590800" y="1752600"/>
            <a:ext cx="3701334" cy="390470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1752"/>
            <a:ext cx="9144000" cy="762000"/>
          </a:xfrm>
        </p:spPr>
        <p:txBody>
          <a:bodyPr/>
          <a:lstStyle/>
          <a:p>
            <a:r>
              <a:rPr lang="en-US" sz="3600" b="1" dirty="0" smtClean="0"/>
              <a:t>Finite Element Human Models</a:t>
            </a:r>
            <a:endParaRPr lang="en-US" sz="3600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6108" y="1846461"/>
            <a:ext cx="2875714" cy="3216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6108" y="1846461"/>
            <a:ext cx="2875714" cy="3216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6108" y="1846461"/>
            <a:ext cx="2875714" cy="3216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6108" y="1846461"/>
            <a:ext cx="2875714" cy="3216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925484"/>
            <a:ext cx="2875714" cy="3216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925484"/>
            <a:ext cx="2875714" cy="3216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925484"/>
            <a:ext cx="2875714" cy="3216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925484"/>
            <a:ext cx="2875714" cy="3216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ectangle 3"/>
          <p:cNvSpPr txBox="1">
            <a:spLocks noChangeArrowheads="1"/>
          </p:cNvSpPr>
          <p:nvPr/>
        </p:nvSpPr>
        <p:spPr bwMode="auto">
          <a:xfrm>
            <a:off x="6459929" y="1261072"/>
            <a:ext cx="241398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rgbClr val="2A4687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rgbClr val="2A4687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2A4687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2A4687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A4687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A4687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A4687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A4687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A4687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Tx/>
              <a:buNone/>
            </a:pPr>
            <a:r>
              <a:rPr lang="en-US" altLang="ja-JP" sz="1800" dirty="0" smtClean="0">
                <a:solidFill>
                  <a:schemeClr val="tx1"/>
                </a:solidFill>
              </a:rPr>
              <a:t>Global Human Body Modeling Consortium (GHBMC)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en-US" sz="1800" dirty="0" smtClean="0">
                <a:solidFill>
                  <a:schemeClr val="tx1"/>
                </a:solidFill>
              </a:rPr>
              <a:t>Mid-size Male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457201" y="1293600"/>
            <a:ext cx="2209800" cy="1263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rgbClr val="2A4687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rgbClr val="2A4687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2A4687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2A4687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A4687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A4687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A4687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A4687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A4687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Tx/>
              <a:buNone/>
            </a:pPr>
            <a:r>
              <a:rPr lang="en-US" altLang="ja-JP" sz="1800" dirty="0" smtClean="0">
                <a:solidFill>
                  <a:schemeClr val="tx1"/>
                </a:solidFill>
              </a:rPr>
              <a:t>Total Human Model for Safety (THUMS)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en-US" sz="1800" dirty="0" smtClean="0">
                <a:solidFill>
                  <a:schemeClr val="tx1"/>
                </a:solidFill>
              </a:rPr>
              <a:t>Mid-size Male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05201" y="1423023"/>
            <a:ext cx="2209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Body Scan Data</a:t>
            </a:r>
            <a:endParaRPr lang="en-US" sz="2000" dirty="0"/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 flipH="1">
            <a:off x="7239000" y="5257800"/>
            <a:ext cx="1868847" cy="16002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8009667" y="5247957"/>
            <a:ext cx="11525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Old</a:t>
            </a:r>
            <a:endParaRPr lang="en-US" sz="2000" dirty="0"/>
          </a:p>
        </p:txBody>
      </p:sp>
      <p:pic>
        <p:nvPicPr>
          <p:cNvPr id="22" name="Picture 21" descr="T144SideViewPelvisInsert.png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161"/>
          <a:stretch/>
        </p:blipFill>
        <p:spPr>
          <a:xfrm>
            <a:off x="5345760" y="5284764"/>
            <a:ext cx="1817040" cy="1546463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5504388" y="5247957"/>
            <a:ext cx="14997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Obese</a:t>
            </a:r>
            <a:endParaRPr lang="en-US" sz="2000" dirty="0"/>
          </a:p>
        </p:txBody>
      </p:sp>
      <p:pic>
        <p:nvPicPr>
          <p:cNvPr id="29" name="Picture 28" descr="VT0342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335435" y="5250047"/>
            <a:ext cx="1093565" cy="1533832"/>
          </a:xfrm>
          <a:prstGeom prst="rect">
            <a:avLst/>
          </a:prstGeom>
        </p:spPr>
      </p:pic>
      <p:pic>
        <p:nvPicPr>
          <p:cNvPr id="30" name="Picture 29" descr="VT0839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218700" y="5684777"/>
            <a:ext cx="667500" cy="1136172"/>
          </a:xfrm>
          <a:prstGeom prst="rect">
            <a:avLst/>
          </a:prstGeom>
        </p:spPr>
      </p:pic>
      <p:pic>
        <p:nvPicPr>
          <p:cNvPr id="31" name="Picture 30" descr="VT1038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856703" y="5701823"/>
            <a:ext cx="639097" cy="1040308"/>
          </a:xfrm>
          <a:prstGeom prst="rect">
            <a:avLst/>
          </a:prstGeom>
        </p:spPr>
      </p:pic>
      <p:pic>
        <p:nvPicPr>
          <p:cNvPr id="32" name="Picture 31" descr="VT1237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377813" y="5726677"/>
            <a:ext cx="575187" cy="990600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2838698" y="5274945"/>
            <a:ext cx="14997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Small</a:t>
            </a:r>
            <a:endParaRPr lang="en-US" sz="2000" dirty="0"/>
          </a:p>
        </p:txBody>
      </p:sp>
      <p:sp>
        <p:nvSpPr>
          <p:cNvPr id="34" name="Rectangle 33"/>
          <p:cNvSpPr/>
          <p:nvPr/>
        </p:nvSpPr>
        <p:spPr bwMode="auto">
          <a:xfrm>
            <a:off x="1767987" y="5274945"/>
            <a:ext cx="7394196" cy="1626869"/>
          </a:xfrm>
          <a:prstGeom prst="rect">
            <a:avLst/>
          </a:prstGeom>
          <a:solidFill>
            <a:schemeClr val="bg1">
              <a:lumMod val="50000"/>
              <a:alpha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 dirty="0">
              <a:solidFill>
                <a:srgbClr val="C0C0C0"/>
              </a:solidFill>
              <a:latin typeface="Arial" charset="0"/>
              <a:ea typeface="ヒラギノ角ゴ Pro W3" pitchFamily="52" charset="-128"/>
            </a:endParaRPr>
          </a:p>
        </p:txBody>
      </p:sp>
      <p:sp>
        <p:nvSpPr>
          <p:cNvPr id="3" name="TextBox 2"/>
          <p:cNvSpPr txBox="1"/>
          <p:nvPr/>
        </p:nvSpPr>
        <p:spPr>
          <a:xfrm rot="16200000">
            <a:off x="1340182" y="5711170"/>
            <a:ext cx="15732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/>
              <a:t>Vulnerable Populations</a:t>
            </a:r>
            <a:endParaRPr lang="en-US" sz="1800" dirty="0"/>
          </a:p>
        </p:txBody>
      </p:sp>
      <p:sp>
        <p:nvSpPr>
          <p:cNvPr id="27" name="Rectangle 26"/>
          <p:cNvSpPr/>
          <p:nvPr/>
        </p:nvSpPr>
        <p:spPr>
          <a:xfrm>
            <a:off x="221025" y="1293600"/>
            <a:ext cx="2674576" cy="3769050"/>
          </a:xfrm>
          <a:prstGeom prst="rect">
            <a:avLst/>
          </a:prstGeom>
          <a:solidFill>
            <a:schemeClr val="bg1">
              <a:lumMod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5" name="Rectangle 34"/>
          <p:cNvSpPr/>
          <p:nvPr/>
        </p:nvSpPr>
        <p:spPr>
          <a:xfrm>
            <a:off x="3272813" y="1295400"/>
            <a:ext cx="2674576" cy="3769050"/>
          </a:xfrm>
          <a:prstGeom prst="rect">
            <a:avLst/>
          </a:prstGeom>
          <a:solidFill>
            <a:schemeClr val="bg1">
              <a:lumMod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6" name="Rectangle 35"/>
          <p:cNvSpPr/>
          <p:nvPr/>
        </p:nvSpPr>
        <p:spPr>
          <a:xfrm>
            <a:off x="6264396" y="1275262"/>
            <a:ext cx="2674576" cy="3769050"/>
          </a:xfrm>
          <a:prstGeom prst="rect">
            <a:avLst/>
          </a:prstGeom>
          <a:solidFill>
            <a:schemeClr val="bg1">
              <a:lumMod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642459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6274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5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video>
              <p:cMediaNode vol="80000">
                <p:cTn id="56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  <p:bldLst>
      <p:bldP spid="5" grpId="0"/>
      <p:bldP spid="19" grpId="0"/>
      <p:bldP spid="24" grpId="0"/>
      <p:bldP spid="33" grpId="0"/>
      <p:bldP spid="34" grpId="0" animBg="1"/>
      <p:bldP spid="3" grpId="0"/>
      <p:bldP spid="3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647139"/>
          </a:xfrm>
        </p:spPr>
        <p:txBody>
          <a:bodyPr/>
          <a:lstStyle/>
          <a:p>
            <a:r>
              <a:rPr lang="en-US" sz="3200" b="1" dirty="0" smtClean="0">
                <a:solidFill>
                  <a:srgbClr val="002060"/>
                </a:solidFill>
              </a:rPr>
              <a:t>UMTRI Parametric Whole-body Human Model</a:t>
            </a: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120" name="Rectangle 119"/>
          <p:cNvSpPr/>
          <p:nvPr/>
        </p:nvSpPr>
        <p:spPr>
          <a:xfrm>
            <a:off x="6766426" y="6019800"/>
            <a:ext cx="237757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200" kern="0" dirty="0" smtClean="0">
                <a:solidFill>
                  <a:srgbClr val="0A1528"/>
                </a:solidFill>
              </a:rPr>
              <a:t>Shi et al. (2015) CMBBE</a:t>
            </a:r>
          </a:p>
          <a:p>
            <a:pPr algn="r"/>
            <a:r>
              <a:rPr lang="en-US" sz="1200" kern="0" dirty="0" smtClean="0">
                <a:solidFill>
                  <a:srgbClr val="0A1528"/>
                </a:solidFill>
              </a:rPr>
              <a:t>Hu et al. (2016) DHM</a:t>
            </a:r>
          </a:p>
          <a:p>
            <a:pPr algn="r"/>
            <a:r>
              <a:rPr lang="en-US" sz="1200" kern="0" dirty="0" smtClean="0">
                <a:solidFill>
                  <a:srgbClr val="0A1528"/>
                </a:solidFill>
              </a:rPr>
              <a:t>Hwang et al. (2016) </a:t>
            </a:r>
            <a:r>
              <a:rPr lang="en-US" sz="1200" kern="0" dirty="0" err="1" smtClean="0">
                <a:solidFill>
                  <a:srgbClr val="0A1528"/>
                </a:solidFill>
              </a:rPr>
              <a:t>SAE&amp;Stapp</a:t>
            </a:r>
            <a:endParaRPr lang="en-US" sz="1200" kern="0" dirty="0" smtClean="0">
              <a:solidFill>
                <a:srgbClr val="0A1528"/>
              </a:solidFill>
            </a:endParaRPr>
          </a:p>
          <a:p>
            <a:pPr algn="r"/>
            <a:r>
              <a:rPr lang="en-US" sz="1200" kern="0" dirty="0" smtClean="0">
                <a:solidFill>
                  <a:srgbClr val="0A1528"/>
                </a:solidFill>
              </a:rPr>
              <a:t>Zhang et al. (2017) </a:t>
            </a:r>
            <a:r>
              <a:rPr lang="en-US" sz="1200" kern="0" dirty="0" err="1" smtClean="0">
                <a:solidFill>
                  <a:srgbClr val="0A1528"/>
                </a:solidFill>
              </a:rPr>
              <a:t>JBiomech</a:t>
            </a:r>
            <a:endParaRPr lang="en-US" sz="1200" dirty="0">
              <a:solidFill>
                <a:srgbClr val="0A1528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38861"/>
            <a:ext cx="9038456" cy="496728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52600" y="6288931"/>
            <a:ext cx="4527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Funded by NHTSA, Toyota, </a:t>
            </a:r>
            <a:r>
              <a:rPr lang="en-US" sz="1800" dirty="0"/>
              <a:t>NSF and </a:t>
            </a:r>
            <a:r>
              <a:rPr lang="en-US" sz="1800" dirty="0" smtClean="0"/>
              <a:t>GM 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5721214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Statistical Geometry Model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35" y="1447800"/>
            <a:ext cx="9009529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903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fade/>
      </p:transition>
    </mc:Choice>
    <mc:Fallback xmlns=""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cord_2017_04_20_09_46_50_499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782861" y="1919285"/>
            <a:ext cx="3605370" cy="464515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2060"/>
                </a:solidFill>
              </a:rPr>
              <a:t>Morphed Human Body Models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3" name="GHBMC-morphed-femal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>
                  <p14:trim st="1057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313166" y="2057400"/>
            <a:ext cx="3234690" cy="41148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078161" y="1685675"/>
            <a:ext cx="16258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Female</a:t>
            </a:r>
            <a:endParaRPr lang="en-US" sz="28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4959735" y="1685675"/>
            <a:ext cx="16258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Male</a:t>
            </a:r>
            <a:endParaRPr lang="en-US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33312" y="1179040"/>
            <a:ext cx="86773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Hundreds of FE human body models can be generated rapidly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5174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10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020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5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UMTRI Model Geometry </a:t>
            </a:r>
            <a:r>
              <a:rPr lang="en-US" dirty="0" smtClean="0"/>
              <a:t>Targets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047" y="2286000"/>
            <a:ext cx="4917953" cy="4572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6046" y="2286000"/>
            <a:ext cx="4917953" cy="4572000"/>
          </a:xfrm>
          <a:prstGeom prst="rect">
            <a:avLst/>
          </a:prstGeom>
        </p:spPr>
      </p:pic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0106733"/>
              </p:ext>
            </p:extLst>
          </p:nvPr>
        </p:nvGraphicFramePr>
        <p:xfrm>
          <a:off x="182889" y="1286847"/>
          <a:ext cx="5857875" cy="2529840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1428750"/>
                <a:gridCol w="813473"/>
                <a:gridCol w="1295400"/>
                <a:gridCol w="2320252"/>
              </a:tblGrid>
              <a:tr h="2540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Body Region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Sex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Subject Number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Reference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92710"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External Surface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F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~100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(</a:t>
                      </a:r>
                      <a:r>
                        <a:rPr lang="en-US" sz="1100" u="none" strike="noStrike" dirty="0">
                          <a:effectLst/>
                          <a:hlinkClick r:id="rId4" action="ppaction://hlinkfile" tooltip="Reed, 2008 #6"/>
                        </a:rPr>
                        <a:t>Reed and Parkinson 2008</a:t>
                      </a:r>
                      <a:r>
                        <a:rPr lang="en-US" sz="1100" dirty="0" smtClean="0">
                          <a:effectLst/>
                        </a:rPr>
                        <a:t>)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9875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~100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58750"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Pelvis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F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77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(</a:t>
                      </a:r>
                      <a:r>
                        <a:rPr lang="en-US" sz="1100" u="none" strike="noStrike">
                          <a:effectLst/>
                          <a:hlinkClick r:id="rId5" action="ppaction://hlinkfile" tooltip="Klein, 2015 #7"/>
                        </a:rPr>
                        <a:t>Klein 2015</a:t>
                      </a:r>
                      <a:r>
                        <a:rPr lang="en-US" sz="1100">
                          <a:effectLst/>
                        </a:rPr>
                        <a:t>)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6954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39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10185"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Femur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F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36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(</a:t>
                      </a:r>
                      <a:r>
                        <a:rPr lang="en-US" sz="1100" u="none" strike="noStrike">
                          <a:effectLst/>
                          <a:hlinkClick r:id="rId6" action="ppaction://hlinkfile" tooltip="Klein, 2015 #10"/>
                        </a:rPr>
                        <a:t>Klein et al. 2015</a:t>
                      </a:r>
                      <a:r>
                        <a:rPr lang="en-US" sz="1100">
                          <a:effectLst/>
                        </a:rPr>
                        <a:t>)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1811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62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77800"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Tibia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F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28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(</a:t>
                      </a:r>
                      <a:r>
                        <a:rPr lang="en-US" sz="1100" u="none" strike="noStrike">
                          <a:effectLst/>
                          <a:hlinkClick r:id="rId5" action="ppaction://hlinkfile" tooltip="Klein, 2015 #7"/>
                        </a:rPr>
                        <a:t>Klein 2015</a:t>
                      </a:r>
                      <a:r>
                        <a:rPr lang="en-US" sz="1100">
                          <a:effectLst/>
                        </a:rPr>
                        <a:t>)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4859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48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4795"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Ribcage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F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47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(</a:t>
                      </a:r>
                      <a:r>
                        <a:rPr lang="en-US" sz="1100" u="none" strike="noStrike" dirty="0" smtClean="0">
                          <a:effectLst/>
                          <a:hlinkClick r:id="rId7" action="ppaction://hlinkfile" tooltip="Wang, 2016 #9"/>
                        </a:rPr>
                        <a:t>Wang </a:t>
                      </a:r>
                      <a:r>
                        <a:rPr lang="en-US" sz="1100" u="none" strike="noStrike" dirty="0">
                          <a:effectLst/>
                          <a:hlinkClick r:id="rId7" action="ppaction://hlinkfile" tooltip="Wang, 2016 #9"/>
                        </a:rPr>
                        <a:t>et al. 2016</a:t>
                      </a:r>
                      <a:r>
                        <a:rPr lang="en-US" sz="1100" dirty="0">
                          <a:effectLst/>
                        </a:rPr>
                        <a:t>)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33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M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54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48920">
                <a:tc rowSpan="2"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C-Spine</a:t>
                      </a:r>
                      <a:endParaRPr lang="en-US" sz="11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</a:t>
                      </a:r>
                      <a:endParaRPr lang="en-US" sz="11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  <a:endParaRPr lang="en-US" sz="11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Reed and Jones 2017</a:t>
                      </a:r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sz="11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  <a:tr h="53340">
                <a:tc v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</a:t>
                      </a:r>
                      <a:endParaRPr lang="en-US" sz="11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  <a:endParaRPr lang="en-US" sz="11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200400" y="4876800"/>
            <a:ext cx="235192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Sex: Male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Age: 26 YO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Stature: 1.756m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Weight: 78 kg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228600" y="3817848"/>
            <a:ext cx="553100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82880" indent="-182880">
              <a:buFont typeface="Arial" panose="020B0604020202020204" pitchFamily="34" charset="0"/>
              <a:buChar char="•"/>
            </a:pPr>
            <a:r>
              <a:rPr lang="en-US" sz="1400" dirty="0" smtClean="0"/>
              <a:t>External surface model was recently updated at humanshape.org</a:t>
            </a:r>
          </a:p>
          <a:p>
            <a:pPr marL="182880" indent="-182880">
              <a:buFont typeface="Arial" panose="020B0604020202020204" pitchFamily="34" charset="0"/>
              <a:buChar char="•"/>
            </a:pPr>
            <a:r>
              <a:rPr lang="en-US" sz="1400" dirty="0" smtClean="0"/>
              <a:t>Head shape was updated based on bold heads</a:t>
            </a:r>
          </a:p>
          <a:p>
            <a:pPr marL="182880" indent="-182880">
              <a:buFont typeface="Arial" panose="020B0604020202020204" pitchFamily="34" charset="0"/>
              <a:buChar char="•"/>
            </a:pPr>
            <a:r>
              <a:rPr lang="en-US" sz="1400" dirty="0" smtClean="0"/>
              <a:t>Hands and feet/shoes were from HIII ATD</a:t>
            </a:r>
          </a:p>
        </p:txBody>
      </p:sp>
      <p:sp>
        <p:nvSpPr>
          <p:cNvPr id="11" name="Rectangle 10"/>
          <p:cNvSpPr/>
          <p:nvPr/>
        </p:nvSpPr>
        <p:spPr bwMode="auto">
          <a:xfrm>
            <a:off x="6173074" y="1533692"/>
            <a:ext cx="685800" cy="228600"/>
          </a:xfrm>
          <a:prstGeom prst="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52" charset="-128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6179294" y="2000710"/>
            <a:ext cx="685800" cy="228600"/>
          </a:xfrm>
          <a:prstGeom prst="rect">
            <a:avLst/>
          </a:prstGeom>
          <a:solidFill>
            <a:srgbClr val="FF6D6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52" charset="-128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934200" y="1309940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Statistical Prediction</a:t>
            </a:r>
            <a:endParaRPr lang="en-US" sz="1800" dirty="0"/>
          </a:p>
        </p:txBody>
      </p:sp>
      <p:sp>
        <p:nvSpPr>
          <p:cNvPr id="15" name="TextBox 14"/>
          <p:cNvSpPr txBox="1"/>
          <p:nvPr/>
        </p:nvSpPr>
        <p:spPr>
          <a:xfrm>
            <a:off x="6858874" y="1912003"/>
            <a:ext cx="16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Single subject</a:t>
            </a:r>
            <a:endParaRPr lang="en-US" sz="1800" dirty="0"/>
          </a:p>
        </p:txBody>
      </p:sp>
      <p:sp>
        <p:nvSpPr>
          <p:cNvPr id="16" name="Rectangle 15"/>
          <p:cNvSpPr/>
          <p:nvPr/>
        </p:nvSpPr>
        <p:spPr bwMode="auto">
          <a:xfrm>
            <a:off x="6173074" y="1234456"/>
            <a:ext cx="685800" cy="228600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52" charset="-128"/>
            </a:endParaRPr>
          </a:p>
        </p:txBody>
      </p:sp>
      <p:sp>
        <p:nvSpPr>
          <p:cNvPr id="17" name="Right Brace 16"/>
          <p:cNvSpPr/>
          <p:nvPr/>
        </p:nvSpPr>
        <p:spPr bwMode="auto">
          <a:xfrm>
            <a:off x="6858874" y="1234456"/>
            <a:ext cx="151526" cy="527836"/>
          </a:xfrm>
          <a:prstGeom prst="rightBrace">
            <a:avLst>
              <a:gd name="adj1" fmla="val 74608"/>
              <a:gd name="adj2" fmla="val 50000"/>
            </a:avLst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5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72785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fade/>
      </p:transition>
    </mc:Choice>
    <mc:Fallback xmlns="">
      <p:transition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Meshing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14400"/>
            <a:ext cx="7772400" cy="4114800"/>
          </a:xfrm>
        </p:spPr>
        <p:txBody>
          <a:bodyPr/>
          <a:lstStyle/>
          <a:p>
            <a:r>
              <a:rPr lang="en-US" dirty="0" smtClean="0"/>
              <a:t>Whole-body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1225" y="1447800"/>
            <a:ext cx="4081549" cy="4572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38" y="1371600"/>
            <a:ext cx="4081549" cy="4572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2451" y="1524000"/>
            <a:ext cx="4081549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982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fade/>
      </p:transition>
    </mc:Choice>
    <mc:Fallback xmlns=""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248040"/>
            <a:ext cx="7772400" cy="762000"/>
          </a:xfrm>
        </p:spPr>
        <p:txBody>
          <a:bodyPr/>
          <a:lstStyle/>
          <a:p>
            <a:r>
              <a:rPr lang="en-US" dirty="0" smtClean="0"/>
              <a:t>Meshing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028701"/>
            <a:ext cx="3810000" cy="1981200"/>
          </a:xfrm>
        </p:spPr>
        <p:txBody>
          <a:bodyPr/>
          <a:lstStyle/>
          <a:p>
            <a:r>
              <a:rPr lang="en-US" sz="2800" dirty="0" smtClean="0"/>
              <a:t>Head</a:t>
            </a:r>
            <a:endParaRPr lang="en-US" sz="280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648200" y="1028701"/>
            <a:ext cx="3810000" cy="1981200"/>
          </a:xfrm>
        </p:spPr>
        <p:txBody>
          <a:bodyPr/>
          <a:lstStyle/>
          <a:p>
            <a:r>
              <a:rPr lang="en-US" sz="2800" dirty="0" smtClean="0"/>
              <a:t>Neck</a:t>
            </a:r>
            <a:endParaRPr lang="en-US" sz="2800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3"/>
          </p:nvPr>
        </p:nvSpPr>
        <p:spPr>
          <a:xfrm>
            <a:off x="609600" y="3733800"/>
            <a:ext cx="3810000" cy="1981200"/>
          </a:xfrm>
        </p:spPr>
        <p:txBody>
          <a:bodyPr/>
          <a:lstStyle/>
          <a:p>
            <a:r>
              <a:rPr lang="en-US" sz="2800" dirty="0" smtClean="0"/>
              <a:t>Thorax</a:t>
            </a:r>
            <a:endParaRPr lang="en-US" sz="2800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4"/>
          </p:nvPr>
        </p:nvSpPr>
        <p:spPr>
          <a:xfrm>
            <a:off x="4648200" y="3738466"/>
            <a:ext cx="3810000" cy="1981200"/>
          </a:xfrm>
        </p:spPr>
        <p:txBody>
          <a:bodyPr/>
          <a:lstStyle/>
          <a:p>
            <a:r>
              <a:rPr lang="en-US" sz="2800" dirty="0" smtClean="0"/>
              <a:t>Pelvis</a:t>
            </a:r>
            <a:endParaRPr lang="en-US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5366" y="1551994"/>
            <a:ext cx="1675746" cy="1828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31" y="1568321"/>
            <a:ext cx="1675746" cy="18288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7468" y="1533333"/>
            <a:ext cx="1616227" cy="18288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5935" y="1581539"/>
            <a:ext cx="1616229" cy="18288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557" y="1600200"/>
            <a:ext cx="1616229" cy="18288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14457" y="4391610"/>
            <a:ext cx="2080749" cy="18288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73674" y="4544010"/>
            <a:ext cx="2080749" cy="18288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04457" y="4214330"/>
            <a:ext cx="2020285" cy="22860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231" y="4165339"/>
            <a:ext cx="2020285" cy="22860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894615" y="4391610"/>
            <a:ext cx="2020285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015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fade/>
      </p:transition>
    </mc:Choice>
    <mc:Fallback xmlns=""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248040"/>
            <a:ext cx="7772400" cy="762000"/>
          </a:xfrm>
        </p:spPr>
        <p:txBody>
          <a:bodyPr/>
          <a:lstStyle/>
          <a:p>
            <a:r>
              <a:rPr lang="en-US" dirty="0" smtClean="0"/>
              <a:t>Meshing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028701"/>
            <a:ext cx="3810000" cy="1981200"/>
          </a:xfrm>
        </p:spPr>
        <p:txBody>
          <a:bodyPr/>
          <a:lstStyle/>
          <a:p>
            <a:r>
              <a:rPr lang="en-US" sz="2800" dirty="0" smtClean="0"/>
              <a:t>Lumbar &amp; Abdomen</a:t>
            </a:r>
            <a:endParaRPr lang="en-US" sz="280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800600" y="1028701"/>
            <a:ext cx="3810000" cy="1981200"/>
          </a:xfrm>
        </p:spPr>
        <p:txBody>
          <a:bodyPr/>
          <a:lstStyle/>
          <a:p>
            <a:r>
              <a:rPr lang="en-US" sz="2800" dirty="0" smtClean="0"/>
              <a:t>Upper Extremities</a:t>
            </a:r>
            <a:endParaRPr lang="en-US" sz="2800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3"/>
          </p:nvPr>
        </p:nvSpPr>
        <p:spPr>
          <a:xfrm>
            <a:off x="609600" y="4033934"/>
            <a:ext cx="3810000" cy="1981200"/>
          </a:xfrm>
        </p:spPr>
        <p:txBody>
          <a:bodyPr/>
          <a:lstStyle/>
          <a:p>
            <a:r>
              <a:rPr lang="en-US" sz="2800" dirty="0" smtClean="0"/>
              <a:t>Lower Extremities</a:t>
            </a:r>
            <a:endParaRPr lang="en-US" sz="2800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4"/>
          </p:nvPr>
        </p:nvSpPr>
        <p:spPr>
          <a:xfrm>
            <a:off x="4800600" y="4038600"/>
            <a:ext cx="3810000" cy="1981200"/>
          </a:xfrm>
        </p:spPr>
        <p:txBody>
          <a:bodyPr/>
          <a:lstStyle/>
          <a:p>
            <a:r>
              <a:rPr lang="en-US" sz="2800" dirty="0" smtClean="0"/>
              <a:t>Flesh</a:t>
            </a:r>
            <a:endParaRPr lang="en-US" sz="2800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1794" y="1447800"/>
            <a:ext cx="2600936" cy="22860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1828800"/>
            <a:ext cx="1560561" cy="13716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5800" y="1638945"/>
            <a:ext cx="2770610" cy="210312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30166" y="1710767"/>
            <a:ext cx="2770610" cy="210312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31" y="4681633"/>
            <a:ext cx="2684310" cy="210312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5466" y="4681633"/>
            <a:ext cx="2684310" cy="210312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18455" y="4114800"/>
            <a:ext cx="1994032" cy="274320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92568" y="4089918"/>
            <a:ext cx="1994032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482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fade/>
      </p:transition>
    </mc:Choice>
    <mc:Fallback xmlns=""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600" y="2286000"/>
            <a:ext cx="4884688" cy="4572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Mesh Morphing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7772400" cy="4114800"/>
          </a:xfrm>
        </p:spPr>
        <p:txBody>
          <a:bodyPr/>
          <a:lstStyle/>
          <a:p>
            <a:r>
              <a:rPr lang="en-US" dirty="0" smtClean="0"/>
              <a:t>Radial Basis Function</a:t>
            </a:r>
          </a:p>
          <a:p>
            <a:pPr lvl="1"/>
            <a:r>
              <a:rPr lang="en-US" dirty="0" smtClean="0"/>
              <a:t>Sequential mesh morphing</a:t>
            </a:r>
          </a:p>
          <a:p>
            <a:pPr lvl="1"/>
            <a:r>
              <a:rPr lang="en-US" dirty="0" smtClean="0"/>
              <a:t>Component by component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 bwMode="auto">
          <a:xfrm>
            <a:off x="5943600" y="1943100"/>
            <a:ext cx="685800" cy="228600"/>
          </a:xfrm>
          <a:prstGeom prst="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52" charset="-12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04726" y="1719348"/>
            <a:ext cx="2441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Controlled geometries</a:t>
            </a:r>
            <a:endParaRPr lang="en-US" sz="1800" dirty="0"/>
          </a:p>
        </p:txBody>
      </p:sp>
      <p:sp>
        <p:nvSpPr>
          <p:cNvPr id="9" name="Rectangle 8"/>
          <p:cNvSpPr/>
          <p:nvPr/>
        </p:nvSpPr>
        <p:spPr bwMode="auto">
          <a:xfrm>
            <a:off x="5943600" y="1643864"/>
            <a:ext cx="685800" cy="228600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52" charset="-128"/>
            </a:endParaRPr>
          </a:p>
        </p:txBody>
      </p:sp>
      <p:sp>
        <p:nvSpPr>
          <p:cNvPr id="10" name="Right Brace 9"/>
          <p:cNvSpPr/>
          <p:nvPr/>
        </p:nvSpPr>
        <p:spPr bwMode="auto">
          <a:xfrm>
            <a:off x="6629400" y="1643864"/>
            <a:ext cx="151526" cy="527836"/>
          </a:xfrm>
          <a:prstGeom prst="rightBrace">
            <a:avLst>
              <a:gd name="adj1" fmla="val 74608"/>
              <a:gd name="adj2" fmla="val 50000"/>
            </a:avLst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52" charset="-128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04800" y="3194834"/>
            <a:ext cx="4419600" cy="29392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Skeleton</a:t>
            </a:r>
          </a:p>
          <a:p>
            <a:pPr marL="548640" lvl="1" indent="-285750">
              <a:buFont typeface="Arial" panose="020B0604020202020204" pitchFamily="34" charset="0"/>
              <a:buChar char="−"/>
            </a:pPr>
            <a:r>
              <a:rPr lang="en-US" sz="1800" dirty="0"/>
              <a:t>Statistical prediction: ribcage, pelvis, femur, tibia, c-spine</a:t>
            </a:r>
          </a:p>
          <a:p>
            <a:pPr marL="548640" lvl="1" indent="-285750">
              <a:buFont typeface="Arial" panose="020B0604020202020204" pitchFamily="34" charset="0"/>
              <a:buChar char="−"/>
            </a:pPr>
            <a:r>
              <a:rPr lang="en-US" sz="1800" dirty="0" smtClean="0"/>
              <a:t>Morphing</a:t>
            </a:r>
            <a:r>
              <a:rPr lang="en-US" sz="1800" dirty="0"/>
              <a:t>: all the other bones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External body shape</a:t>
            </a:r>
          </a:p>
          <a:p>
            <a:pPr marL="548640" lvl="1" indent="-285750">
              <a:buFont typeface="Arial" panose="020B0604020202020204" pitchFamily="34" charset="0"/>
              <a:buChar char="−"/>
            </a:pPr>
            <a:r>
              <a:rPr lang="en-US" sz="1800" dirty="0"/>
              <a:t>Mesh mapping between statistical body shape geometry and the newly developed body surface mesh</a:t>
            </a:r>
          </a:p>
          <a:p>
            <a:pPr marL="548640" lvl="1" indent="-285750">
              <a:buFont typeface="Arial" panose="020B0604020202020204" pitchFamily="34" charset="0"/>
              <a:buChar char="−"/>
            </a:pPr>
            <a:r>
              <a:rPr lang="en-US" sz="1800" dirty="0"/>
              <a:t>Head, hands, and feet/shoes are in different geometries</a:t>
            </a:r>
          </a:p>
        </p:txBody>
      </p:sp>
    </p:spTree>
    <p:extLst>
      <p:ext uri="{BB962C8B-B14F-4D97-AF65-F5344CB8AC3E}">
        <p14:creationId xmlns:p14="http://schemas.microsoft.com/office/powerpoint/2010/main" val="1313419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fade/>
      </p:transition>
    </mc:Choice>
    <mc:Fallback xmlns=""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Mesh Morphing Example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450" y="1447800"/>
            <a:ext cx="3907750" cy="3657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5250" y="1447800"/>
            <a:ext cx="3907750" cy="36576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7" name="TextBox 6"/>
          <p:cNvSpPr txBox="1"/>
          <p:nvPr/>
        </p:nvSpPr>
        <p:spPr>
          <a:xfrm>
            <a:off x="588050" y="1473200"/>
            <a:ext cx="235192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Sex: Male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Age: 26 YO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Stature: 1.756m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Weight: 78 kg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5236250" y="1473200"/>
            <a:ext cx="235192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Sex: </a:t>
            </a:r>
            <a:r>
              <a:rPr lang="en-US" sz="2000" dirty="0" smtClean="0"/>
              <a:t>Female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Age: 26 YO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Stature: 1.619m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Weight: 72.6 kg</a:t>
            </a:r>
            <a:endParaRPr lang="en-US" sz="2000" dirty="0"/>
          </a:p>
        </p:txBody>
      </p:sp>
      <p:sp>
        <p:nvSpPr>
          <p:cNvPr id="9" name="Right Arrow 8"/>
          <p:cNvSpPr/>
          <p:nvPr/>
        </p:nvSpPr>
        <p:spPr bwMode="auto">
          <a:xfrm>
            <a:off x="4398050" y="3162300"/>
            <a:ext cx="1143000" cy="304800"/>
          </a:xfrm>
          <a:prstGeom prst="rightArrow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52" charset="-128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2000261"/>
              </p:ext>
            </p:extLst>
          </p:nvPr>
        </p:nvGraphicFramePr>
        <p:xfrm>
          <a:off x="-22577" y="5380788"/>
          <a:ext cx="4442178" cy="1477211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1110143"/>
                <a:gridCol w="1077795"/>
                <a:gridCol w="1127120"/>
                <a:gridCol w="1127120"/>
              </a:tblGrid>
              <a:tr h="52641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Element Type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Jacobian Criteria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Total</a:t>
                      </a:r>
                      <a:r>
                        <a:rPr lang="en-US" sz="1600" baseline="0" dirty="0" smtClean="0">
                          <a:effectLst/>
                        </a:rPr>
                        <a:t> Elements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Failed Elements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75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2-d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&gt;=0.35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146,544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  <a:tr h="475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3-d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&gt;=0.3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68,232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9680996"/>
              </p:ext>
            </p:extLst>
          </p:nvPr>
        </p:nvGraphicFramePr>
        <p:xfrm>
          <a:off x="4701822" y="5380789"/>
          <a:ext cx="4442178" cy="1477211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1110143"/>
                <a:gridCol w="1077795"/>
                <a:gridCol w="1127120"/>
                <a:gridCol w="1127120"/>
              </a:tblGrid>
              <a:tr h="52641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Element Type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Jacobian Criteria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Total</a:t>
                      </a:r>
                      <a:r>
                        <a:rPr lang="en-US" sz="1600" baseline="0" dirty="0" smtClean="0">
                          <a:effectLst/>
                        </a:rPr>
                        <a:t> Elements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Failed Elements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75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2-d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&gt;=0.35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146,544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  <a:tr h="475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3-d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&gt;=0.3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68,232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8268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fade/>
      </p:transition>
    </mc:Choice>
    <mc:Fallback xmlns=""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Mesh Morphing Example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88050" y="1473200"/>
            <a:ext cx="235192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Sex: Male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Age: 26 YO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Stature: 1.756m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Weight: 78 kg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5236250" y="1473200"/>
            <a:ext cx="235192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Sex: </a:t>
            </a:r>
            <a:r>
              <a:rPr lang="en-US" sz="2000" dirty="0" smtClean="0"/>
              <a:t>Female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Age: 26 YO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Stature: 1.619m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Weight: 72.6 kg</a:t>
            </a:r>
            <a:endParaRPr lang="en-US" sz="2000" dirty="0"/>
          </a:p>
        </p:txBody>
      </p:sp>
      <p:sp>
        <p:nvSpPr>
          <p:cNvPr id="9" name="Right Arrow 8"/>
          <p:cNvSpPr/>
          <p:nvPr/>
        </p:nvSpPr>
        <p:spPr bwMode="auto">
          <a:xfrm>
            <a:off x="4398050" y="3162300"/>
            <a:ext cx="1143000" cy="304800"/>
          </a:xfrm>
          <a:prstGeom prst="rightArrow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52" charset="-128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/>
          </p:nvPr>
        </p:nvGraphicFramePr>
        <p:xfrm>
          <a:off x="-22577" y="5380788"/>
          <a:ext cx="4442178" cy="1477211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1110143"/>
                <a:gridCol w="1077795"/>
                <a:gridCol w="1127120"/>
                <a:gridCol w="1127120"/>
              </a:tblGrid>
              <a:tr h="52641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Element Type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Jacobian Criteria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Total</a:t>
                      </a:r>
                      <a:r>
                        <a:rPr lang="en-US" sz="1600" baseline="0" dirty="0" smtClean="0">
                          <a:effectLst/>
                        </a:rPr>
                        <a:t> Elements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Failed Elements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75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2-d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&gt;=0.35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146,544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  <a:tr h="475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3-d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&gt;=0.3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68,232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/>
          </p:nvPr>
        </p:nvGraphicFramePr>
        <p:xfrm>
          <a:off x="4701822" y="5380789"/>
          <a:ext cx="4442178" cy="1477211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1110143"/>
                <a:gridCol w="1077795"/>
                <a:gridCol w="1127120"/>
                <a:gridCol w="1127120"/>
              </a:tblGrid>
              <a:tr h="52641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Element Type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Jacobian Criteria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Total</a:t>
                      </a:r>
                      <a:r>
                        <a:rPr lang="en-US" sz="1600" baseline="0" dirty="0" smtClean="0">
                          <a:effectLst/>
                        </a:rPr>
                        <a:t> Elements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Failed Elements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75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2-d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&gt;=0.35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146,544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  <a:tr h="475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3-d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&gt;=0.3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68,232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061" y="1362075"/>
            <a:ext cx="3829050" cy="42100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2989" y="1295400"/>
            <a:ext cx="3829050" cy="4210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78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fade/>
      </p:transition>
    </mc:Choice>
    <mc:Fallback xmlns=""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Pendulum Impact Simulations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3"/>
          <a:stretch/>
        </p:blipFill>
        <p:spPr>
          <a:xfrm>
            <a:off x="762000" y="1143000"/>
            <a:ext cx="8382000" cy="561489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7"/>
          <a:stretch/>
        </p:blipFill>
        <p:spPr>
          <a:xfrm>
            <a:off x="838200" y="1158551"/>
            <a:ext cx="8305800" cy="5614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5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fade/>
      </p:transition>
    </mc:Choice>
    <mc:Fallback xmlns="">
      <p:transition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NCAP-simulation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2002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85800" y="995304"/>
            <a:ext cx="8001000" cy="5825728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NCAP Simulation Examples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7195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fade/>
      </p:transition>
    </mc:Choice>
    <mc:Fallback xmlns="">
      <p:transition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6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609600"/>
          </a:xfrm>
        </p:spPr>
        <p:txBody>
          <a:bodyPr/>
          <a:lstStyle/>
          <a:p>
            <a:r>
              <a:rPr lang="en-US" sz="3200" dirty="0" smtClean="0"/>
              <a:t>Simulated Trends in Injury Risks</a:t>
            </a:r>
            <a:endParaRPr lang="en-US" sz="3200" dirty="0"/>
          </a:p>
        </p:txBody>
      </p:sp>
      <p:graphicFrame>
        <p:nvGraphicFramePr>
          <p:cNvPr id="15" name="Chart 14"/>
          <p:cNvGraphicFramePr>
            <a:graphicFrameLocks/>
          </p:cNvGraphicFramePr>
          <p:nvPr>
            <p:extLst/>
          </p:nvPr>
        </p:nvGraphicFramePr>
        <p:xfrm>
          <a:off x="17417" y="882860"/>
          <a:ext cx="4572000" cy="256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6" name="Group 5"/>
          <p:cNvGrpSpPr/>
          <p:nvPr/>
        </p:nvGrpSpPr>
        <p:grpSpPr>
          <a:xfrm>
            <a:off x="2476500" y="6324600"/>
            <a:ext cx="4305300" cy="373548"/>
            <a:chOff x="2419350" y="6431962"/>
            <a:chExt cx="4305300" cy="373548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19350" y="6431962"/>
              <a:ext cx="4305300" cy="373548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 bwMode="auto">
            <a:xfrm>
              <a:off x="4419600" y="6553200"/>
              <a:ext cx="228600" cy="221321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08" charset="0"/>
                <a:ea typeface="ヒラギノ角ゴ Pro W3" pitchFamily="-108" charset="-128"/>
                <a:cs typeface="ヒラギノ角ゴ Pro W3" pitchFamily="-108" charset="-128"/>
              </a:endParaRPr>
            </a:p>
          </p:txBody>
        </p:sp>
        <p:sp>
          <p:nvSpPr>
            <p:cNvPr id="19" name="Rectangle 18"/>
            <p:cNvSpPr/>
            <p:nvPr/>
          </p:nvSpPr>
          <p:spPr bwMode="auto">
            <a:xfrm>
              <a:off x="5161734" y="6574289"/>
              <a:ext cx="228600" cy="21261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08" charset="0"/>
                <a:ea typeface="ヒラギノ角ゴ Pro W3" pitchFamily="-108" charset="-128"/>
                <a:cs typeface="ヒラギノ角ゴ Pro W3" pitchFamily="-108" charset="-128"/>
              </a:endParaRPr>
            </a:p>
          </p:txBody>
        </p:sp>
        <p:sp>
          <p:nvSpPr>
            <p:cNvPr id="20" name="Rectangle 19"/>
            <p:cNvSpPr/>
            <p:nvPr/>
          </p:nvSpPr>
          <p:spPr bwMode="auto">
            <a:xfrm>
              <a:off x="5951629" y="6577279"/>
              <a:ext cx="228600" cy="21261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08" charset="0"/>
                <a:ea typeface="ヒラギノ角ゴ Pro W3" pitchFamily="-108" charset="-128"/>
                <a:cs typeface="ヒラギノ角ゴ Pro W3" pitchFamily="-108" charset="-128"/>
              </a:endParaRPr>
            </a:p>
          </p:txBody>
        </p:sp>
        <p:sp>
          <p:nvSpPr>
            <p:cNvPr id="3" name="Isosceles Triangle 2"/>
            <p:cNvSpPr/>
            <p:nvPr/>
          </p:nvSpPr>
          <p:spPr bwMode="auto">
            <a:xfrm>
              <a:off x="5224735" y="6549625"/>
              <a:ext cx="137160" cy="137160"/>
            </a:xfrm>
            <a:prstGeom prst="triangle">
              <a:avLst/>
            </a:prstGeom>
            <a:solidFill>
              <a:srgbClr val="FFC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08" charset="0"/>
                <a:ea typeface="ヒラギノ角ゴ Pro W3" pitchFamily="-108" charset="-128"/>
                <a:cs typeface="ヒラギノ角ゴ Pro W3" pitchFamily="-108" charset="-128"/>
              </a:endParaRPr>
            </a:p>
          </p:txBody>
        </p:sp>
        <p:sp>
          <p:nvSpPr>
            <p:cNvPr id="10" name="Isosceles Triangle 9"/>
            <p:cNvSpPr/>
            <p:nvPr/>
          </p:nvSpPr>
          <p:spPr bwMode="auto">
            <a:xfrm>
              <a:off x="4520837" y="6557435"/>
              <a:ext cx="137160" cy="137160"/>
            </a:xfrm>
            <a:prstGeom prst="triangle">
              <a:avLst/>
            </a:prstGeom>
            <a:solidFill>
              <a:srgbClr val="33CC33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08" charset="0"/>
                <a:ea typeface="ヒラギノ角ゴ Pro W3" pitchFamily="-108" charset="-128"/>
                <a:cs typeface="ヒラギノ角ゴ Pro W3" pitchFamily="-108" charset="-128"/>
              </a:endParaRPr>
            </a:p>
          </p:txBody>
        </p:sp>
        <p:sp>
          <p:nvSpPr>
            <p:cNvPr id="11" name="Isosceles Triangle 10"/>
            <p:cNvSpPr/>
            <p:nvPr/>
          </p:nvSpPr>
          <p:spPr bwMode="auto">
            <a:xfrm>
              <a:off x="6043069" y="6561660"/>
              <a:ext cx="137160" cy="137160"/>
            </a:xfrm>
            <a:prstGeom prst="triangle">
              <a:avLst/>
            </a:prstGeom>
            <a:solidFill>
              <a:srgbClr val="7030A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08" charset="0"/>
                <a:ea typeface="ヒラギノ角ゴ Pro W3" pitchFamily="-108" charset="-128"/>
                <a:cs typeface="ヒラギノ角ゴ Pro W3" pitchFamily="-108" charset="-128"/>
              </a:endParaRPr>
            </a:p>
          </p:txBody>
        </p:sp>
      </p:grpSp>
      <p:sp>
        <p:nvSpPr>
          <p:cNvPr id="26" name="Isosceles Triangle 25"/>
          <p:cNvSpPr/>
          <p:nvPr/>
        </p:nvSpPr>
        <p:spPr bwMode="auto">
          <a:xfrm>
            <a:off x="1169561" y="1806404"/>
            <a:ext cx="137160" cy="137160"/>
          </a:xfrm>
          <a:prstGeom prst="triangle">
            <a:avLst/>
          </a:prstGeom>
          <a:solidFill>
            <a:srgbClr val="33CC33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08" charset="0"/>
              <a:ea typeface="ヒラギノ角ゴ Pro W3" pitchFamily="-108" charset="-128"/>
              <a:cs typeface="ヒラギノ角ゴ Pro W3" pitchFamily="-108" charset="-128"/>
            </a:endParaRPr>
          </a:p>
        </p:txBody>
      </p:sp>
      <p:sp>
        <p:nvSpPr>
          <p:cNvPr id="27" name="Isosceles Triangle 26"/>
          <p:cNvSpPr/>
          <p:nvPr/>
        </p:nvSpPr>
        <p:spPr bwMode="auto">
          <a:xfrm>
            <a:off x="3108089" y="2446484"/>
            <a:ext cx="137160" cy="137160"/>
          </a:xfrm>
          <a:prstGeom prst="triangle">
            <a:avLst/>
          </a:prstGeom>
          <a:solidFill>
            <a:srgbClr val="FFC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08" charset="0"/>
              <a:ea typeface="ヒラギノ角ゴ Pro W3" pitchFamily="-108" charset="-128"/>
              <a:cs typeface="ヒラギノ角ゴ Pro W3" pitchFamily="-108" charset="-128"/>
            </a:endParaRPr>
          </a:p>
        </p:txBody>
      </p:sp>
      <p:sp>
        <p:nvSpPr>
          <p:cNvPr id="28" name="Isosceles Triangle 27"/>
          <p:cNvSpPr/>
          <p:nvPr/>
        </p:nvSpPr>
        <p:spPr bwMode="auto">
          <a:xfrm>
            <a:off x="4031633" y="1714964"/>
            <a:ext cx="137160" cy="137160"/>
          </a:xfrm>
          <a:prstGeom prst="triangle">
            <a:avLst/>
          </a:prstGeom>
          <a:solidFill>
            <a:srgbClr val="7030A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08" charset="0"/>
              <a:ea typeface="ヒラギノ角ゴ Pro W3" pitchFamily="-108" charset="-128"/>
              <a:cs typeface="ヒラギノ角ゴ Pro W3" pitchFamily="-108" charset="-128"/>
            </a:endParaRPr>
          </a:p>
        </p:txBody>
      </p:sp>
      <p:graphicFrame>
        <p:nvGraphicFramePr>
          <p:cNvPr id="29" name="Chart 28"/>
          <p:cNvGraphicFramePr>
            <a:graphicFrameLocks/>
          </p:cNvGraphicFramePr>
          <p:nvPr>
            <p:extLst/>
          </p:nvPr>
        </p:nvGraphicFramePr>
        <p:xfrm>
          <a:off x="4589417" y="868680"/>
          <a:ext cx="4572000" cy="256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015476" y="814916"/>
            <a:ext cx="922047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Head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6576646" y="824020"/>
            <a:ext cx="989373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Chest</a:t>
            </a:r>
            <a:endParaRPr lang="en-US" dirty="0"/>
          </a:p>
        </p:txBody>
      </p:sp>
      <p:graphicFrame>
        <p:nvGraphicFramePr>
          <p:cNvPr id="31" name="Chart 30"/>
          <p:cNvGraphicFramePr>
            <a:graphicFrameLocks/>
          </p:cNvGraphicFramePr>
          <p:nvPr>
            <p:extLst/>
          </p:nvPr>
        </p:nvGraphicFramePr>
        <p:xfrm>
          <a:off x="-11891" y="3611880"/>
          <a:ext cx="4572000" cy="256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2118716" y="3524792"/>
            <a:ext cx="989373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Chest</a:t>
            </a:r>
            <a:endParaRPr lang="en-US" dirty="0"/>
          </a:p>
        </p:txBody>
      </p:sp>
      <p:graphicFrame>
        <p:nvGraphicFramePr>
          <p:cNvPr id="33" name="Chart 32"/>
          <p:cNvGraphicFramePr>
            <a:graphicFrameLocks/>
          </p:cNvGraphicFramePr>
          <p:nvPr>
            <p:extLst/>
          </p:nvPr>
        </p:nvGraphicFramePr>
        <p:xfrm>
          <a:off x="4520837" y="3611880"/>
          <a:ext cx="4572000" cy="256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4" name="Isosceles Triangle 33"/>
          <p:cNvSpPr/>
          <p:nvPr/>
        </p:nvSpPr>
        <p:spPr bwMode="auto">
          <a:xfrm>
            <a:off x="5906086" y="5029200"/>
            <a:ext cx="137160" cy="137160"/>
          </a:xfrm>
          <a:prstGeom prst="triangle">
            <a:avLst/>
          </a:prstGeom>
          <a:solidFill>
            <a:srgbClr val="FFC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08" charset="0"/>
              <a:ea typeface="ヒラギノ角ゴ Pro W3" pitchFamily="-108" charset="-128"/>
              <a:cs typeface="ヒラギノ角ゴ Pro W3" pitchFamily="-108" charset="-128"/>
            </a:endParaRPr>
          </a:p>
        </p:txBody>
      </p:sp>
      <p:sp>
        <p:nvSpPr>
          <p:cNvPr id="35" name="Isosceles Triangle 34"/>
          <p:cNvSpPr/>
          <p:nvPr/>
        </p:nvSpPr>
        <p:spPr bwMode="auto">
          <a:xfrm>
            <a:off x="5273040" y="4994031"/>
            <a:ext cx="137160" cy="137160"/>
          </a:xfrm>
          <a:prstGeom prst="triangle">
            <a:avLst/>
          </a:prstGeom>
          <a:solidFill>
            <a:srgbClr val="33CC33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08" charset="0"/>
              <a:ea typeface="ヒラギノ角ゴ Pro W3" pitchFamily="-108" charset="-128"/>
              <a:cs typeface="ヒラギノ角ゴ Pro W3" pitchFamily="-108" charset="-128"/>
            </a:endParaRPr>
          </a:p>
        </p:txBody>
      </p:sp>
      <p:sp>
        <p:nvSpPr>
          <p:cNvPr id="36" name="Isosceles Triangle 35"/>
          <p:cNvSpPr/>
          <p:nvPr/>
        </p:nvSpPr>
        <p:spPr bwMode="auto">
          <a:xfrm>
            <a:off x="6416040" y="4800600"/>
            <a:ext cx="137160" cy="137160"/>
          </a:xfrm>
          <a:prstGeom prst="triangle">
            <a:avLst/>
          </a:prstGeom>
          <a:solidFill>
            <a:srgbClr val="7030A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08" charset="0"/>
              <a:ea typeface="ヒラギノ角ゴ Pro W3" pitchFamily="-108" charset="-128"/>
              <a:cs typeface="ヒラギノ角ゴ Pro W3" pitchFamily="-108" charset="-128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961889" y="3524792"/>
            <a:ext cx="2343911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Knee-Thigh-Hip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137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fade/>
      </p:transition>
    </mc:Choice>
    <mc:Fallback xmlns=""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4" y="4038600"/>
            <a:ext cx="9109206" cy="2590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Parametric Simulations and Optimization</a:t>
            </a:r>
            <a:endParaRPr lang="en-US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213" y="1143000"/>
            <a:ext cx="7705187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877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0">
        <p:fade/>
      </p:transition>
    </mc:Choice>
    <mc:Fallback xmlns="">
      <p:transition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/>
          <p:cNvPicPr>
            <a:picLocks noChangeAspect="1" noChangeArrowheads="1"/>
          </p:cNvPicPr>
          <p:nvPr/>
        </p:nvPicPr>
        <p:blipFill>
          <a:blip r:embed="rId3" cstate="print"/>
          <a:srcRect r="966"/>
          <a:stretch>
            <a:fillRect/>
          </a:stretch>
        </p:blipFill>
        <p:spPr bwMode="auto">
          <a:xfrm>
            <a:off x="304800" y="1523144"/>
            <a:ext cx="5752198" cy="3988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5410200" y="5715000"/>
            <a:ext cx="34323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Contact: Jingwen Hu, PhD</a:t>
            </a:r>
          </a:p>
          <a:p>
            <a:r>
              <a:rPr lang="en-US" sz="2000" dirty="0"/>
              <a:t>	</a:t>
            </a:r>
            <a:r>
              <a:rPr lang="en-US" sz="2000" dirty="0" smtClean="0"/>
              <a:t>    </a:t>
            </a:r>
            <a:r>
              <a:rPr lang="en-US" sz="2000" dirty="0" smtClean="0">
                <a:hlinkClick r:id="rId4"/>
              </a:rPr>
              <a:t>jwhu@umich.edu</a:t>
            </a:r>
            <a:r>
              <a:rPr lang="en-US" sz="2000" dirty="0" smtClean="0"/>
              <a:t> </a:t>
            </a:r>
            <a:endParaRPr lang="en-US" sz="2000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Thanks!</a:t>
            </a:r>
            <a:endParaRPr lang="en-US" dirty="0"/>
          </a:p>
        </p:txBody>
      </p:sp>
      <p:sp>
        <p:nvSpPr>
          <p:cNvPr id="30" name="Rectangle 29"/>
          <p:cNvSpPr>
            <a:spLocks noChangeArrowheads="1"/>
          </p:cNvSpPr>
          <p:nvPr/>
        </p:nvSpPr>
        <p:spPr bwMode="auto">
          <a:xfrm>
            <a:off x="0" y="1112676"/>
            <a:ext cx="7543800" cy="76200"/>
          </a:xfrm>
          <a:prstGeom prst="rect">
            <a:avLst/>
          </a:prstGeom>
          <a:solidFill>
            <a:srgbClr val="ECC027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835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5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52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32309</TotalTime>
  <Words>530</Words>
  <Application>Microsoft Office PowerPoint</Application>
  <PresentationFormat>On-screen Show (4:3)</PresentationFormat>
  <Paragraphs>199</Paragraphs>
  <Slides>18</Slides>
  <Notes>8</Notes>
  <HiddenSlides>0</HiddenSlides>
  <MMClips>4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SimSun</vt:lpstr>
      <vt:lpstr>ヒラギノ角ゴ Pro W3</vt:lpstr>
      <vt:lpstr>Arial</vt:lpstr>
      <vt:lpstr>Calibri</vt:lpstr>
      <vt:lpstr>Times New Roman</vt:lpstr>
      <vt:lpstr>Blank Presentation</vt:lpstr>
      <vt:lpstr>UMTRI Human Body Model Overview</vt:lpstr>
      <vt:lpstr>Finite Element Human Models</vt:lpstr>
      <vt:lpstr>Finite Element Human Models</vt:lpstr>
      <vt:lpstr>UMTRI Parametric Whole-body Human Model</vt:lpstr>
      <vt:lpstr>Statistical Geometry Model</vt:lpstr>
      <vt:lpstr>Morphed Human Body Models</vt:lpstr>
      <vt:lpstr>UMTRI Model Geometry Targets</vt:lpstr>
      <vt:lpstr>Meshing</vt:lpstr>
      <vt:lpstr>Meshing</vt:lpstr>
      <vt:lpstr>Meshing</vt:lpstr>
      <vt:lpstr>Mesh Morphing Process</vt:lpstr>
      <vt:lpstr>Mesh Morphing Example</vt:lpstr>
      <vt:lpstr>Mesh Morphing Example</vt:lpstr>
      <vt:lpstr>Pendulum Impact Simulations</vt:lpstr>
      <vt:lpstr>NCAP Simulation Examples</vt:lpstr>
      <vt:lpstr>Simulated Trends in Injury Risks</vt:lpstr>
      <vt:lpstr>Parametric Simulations and Optimization</vt:lpstr>
      <vt:lpstr>Thanks!</vt:lpstr>
    </vt:vector>
  </TitlesOfParts>
  <Company>UMTRI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Biosciences Division</dc:creator>
  <cp:lastModifiedBy>Hu, Jingwen</cp:lastModifiedBy>
  <cp:revision>1564</cp:revision>
  <cp:lastPrinted>2007-09-28T20:14:04Z</cp:lastPrinted>
  <dcterms:created xsi:type="dcterms:W3CDTF">2005-04-08T13:47:50Z</dcterms:created>
  <dcterms:modified xsi:type="dcterms:W3CDTF">2018-02-21T18:51:09Z</dcterms:modified>
</cp:coreProperties>
</file>